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32"/>
  </p:notesMasterIdLst>
  <p:handoutMasterIdLst>
    <p:handoutMasterId r:id="rId33"/>
  </p:handoutMasterIdLst>
  <p:sldIdLst>
    <p:sldId id="534" r:id="rId10"/>
    <p:sldId id="1249" r:id="rId11"/>
    <p:sldId id="1204" r:id="rId12"/>
    <p:sldId id="1226" r:id="rId13"/>
    <p:sldId id="1227" r:id="rId14"/>
    <p:sldId id="1228" r:id="rId15"/>
    <p:sldId id="1250" r:id="rId16"/>
    <p:sldId id="1237" r:id="rId17"/>
    <p:sldId id="1238" r:id="rId18"/>
    <p:sldId id="1239" r:id="rId19"/>
    <p:sldId id="1240" r:id="rId20"/>
    <p:sldId id="1241" r:id="rId21"/>
    <p:sldId id="1242" r:id="rId22"/>
    <p:sldId id="1243" r:id="rId23"/>
    <p:sldId id="1244" r:id="rId24"/>
    <p:sldId id="1245" r:id="rId25"/>
    <p:sldId id="1246" r:id="rId26"/>
    <p:sldId id="1247" r:id="rId27"/>
    <p:sldId id="1248" r:id="rId28"/>
    <p:sldId id="1253" r:id="rId29"/>
    <p:sldId id="1251" r:id="rId30"/>
    <p:sldId id="1252" r:id="rId3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423" autoAdjust="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8/16/2023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6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0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486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70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82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08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68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09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02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39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4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22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66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8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1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47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64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962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PROTOCOLES D'ÉTUDE SUR LES BONNES PRATIQUES DE LABORATOIRE </a:t>
            </a: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  <a:sym typeface="Wingdings" pitchFamily="2" charset="2"/>
              </a:rPr>
              <a:t>(</a:t>
            </a: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PARTIE 1I)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7760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491616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Instructions écrites détaillées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Couvrir toutes les activités du laboratoire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latin typeface="Gill Sans MT" panose="020B0502020104020203" pitchFamily="34" charset="0"/>
              </a:rPr>
              <a:t>Fournit une description détaillée de qui fait quoi, quand, où et comment.</a:t>
            </a:r>
          </a:p>
        </p:txBody>
      </p:sp>
    </p:spTree>
    <p:extLst>
      <p:ext uri="{BB962C8B-B14F-4D97-AF65-F5344CB8AC3E}">
        <p14:creationId xmlns:p14="http://schemas.microsoft.com/office/powerpoint/2010/main" val="216151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2658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0272" y="2845402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Pour une mise en œuvre réussie du POS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La direction doit développer une culture des procédures d'exploitation normalisées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Doit être formée aux procédures d'exploitation normalisées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Doit gérer le système SOP</a:t>
            </a:r>
          </a:p>
        </p:txBody>
      </p:sp>
    </p:spTree>
    <p:extLst>
      <p:ext uri="{BB962C8B-B14F-4D97-AF65-F5344CB8AC3E}">
        <p14:creationId xmlns:p14="http://schemas.microsoft.com/office/powerpoint/2010/main" val="794956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0257"/>
            <a:ext cx="11088914" cy="129431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599" y="2292201"/>
            <a:ext cx="10105571" cy="403602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Caractéristiques du système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Partie du système de documentation de base du laboratoire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Couvrir toutes les activités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Administration/gestion du personnel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Sécurité/hygiène</a:t>
            </a:r>
          </a:p>
          <a:p>
            <a:pPr marL="1714500" lvl="3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Technique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Lisible, clair, précis, pratique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Pleinement compris et respecté</a:t>
            </a:r>
          </a:p>
        </p:txBody>
      </p:sp>
    </p:spTree>
    <p:extLst>
      <p:ext uri="{BB962C8B-B14F-4D97-AF65-F5344CB8AC3E}">
        <p14:creationId xmlns:p14="http://schemas.microsoft.com/office/powerpoint/2010/main" val="26712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599" y="913672"/>
            <a:ext cx="11248571" cy="137852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599" y="2599417"/>
            <a:ext cx="99822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Caractéristiques du système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Personne responsable de chaque POS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Immédiatement disponible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Contrôle formel des changements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Organisation centrale autour des SOP (assurance qualité)</a:t>
            </a:r>
          </a:p>
        </p:txBody>
      </p:sp>
    </p:spTree>
    <p:extLst>
      <p:ext uri="{BB962C8B-B14F-4D97-AF65-F5344CB8AC3E}">
        <p14:creationId xmlns:p14="http://schemas.microsoft.com/office/powerpoint/2010/main" val="281379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39500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600" y="2292201"/>
            <a:ext cx="9945914" cy="4166656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Organisation centralisée - rôles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Format standard imposé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Être le point de contact unique pour les numéros d'identification (ID), les numéros et l'assurance.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Gestion des changements (versions) : Traçabilité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Assurer la distribution / la destruction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Assurer la </a:t>
            </a:r>
            <a:r>
              <a:rPr lang="en-US" sz="2200" dirty="0" err="1">
                <a:latin typeface="Gill Sans MT" panose="020B0502020104020203" pitchFamily="34" charset="0"/>
              </a:rPr>
              <a:t>cohérence</a:t>
            </a:r>
            <a:r>
              <a:rPr lang="en-US" sz="2200" dirty="0">
                <a:latin typeface="Gill Sans MT" panose="020B0502020104020203" pitchFamily="34" charset="0"/>
              </a:rPr>
              <a:t> interservice des procédures d'exploitation normalisées.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Examen par l'unité d'assurance qualité</a:t>
            </a:r>
          </a:p>
        </p:txBody>
      </p:sp>
    </p:spTree>
    <p:extLst>
      <p:ext uri="{BB962C8B-B14F-4D97-AF65-F5344CB8AC3E}">
        <p14:creationId xmlns:p14="http://schemas.microsoft.com/office/powerpoint/2010/main" val="3255038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70412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599" y="2206476"/>
            <a:ext cx="8958943" cy="424245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Les sections du POS doivent être normalisées, par exemple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Titre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Objectif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Général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Principales caractéristiques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Fournit des informations générales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Procédure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Instructions dans un ordre logique/chronologique</a:t>
            </a:r>
          </a:p>
          <a:p>
            <a:pPr marL="1257300" lvl="2" indent="-3429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 err="1">
                <a:latin typeface="Gill Sans MT" panose="020B0502020104020203" pitchFamily="34" charset="0"/>
              </a:rPr>
              <a:t>Références</a:t>
            </a:r>
            <a:r>
              <a:rPr lang="en-US" sz="2200" dirty="0">
                <a:latin typeface="Gill Sans MT" panose="020B0502020104020203" pitchFamily="34" charset="0"/>
              </a:rPr>
              <a:t> et aide</a:t>
            </a:r>
          </a:p>
          <a:p>
            <a:pPr marL="1714500" lvl="3" indent="-342900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Gill Sans MT" panose="020B0502020104020203" pitchFamily="34" charset="0"/>
              </a:rPr>
              <a:t> Personne à contacter en cas de problème </a:t>
            </a:r>
          </a:p>
        </p:txBody>
      </p:sp>
    </p:spTree>
    <p:extLst>
      <p:ext uri="{BB962C8B-B14F-4D97-AF65-F5344CB8AC3E}">
        <p14:creationId xmlns:p14="http://schemas.microsoft.com/office/powerpoint/2010/main" val="1047866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328498"/>
            <a:ext cx="10972800" cy="22010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ACTIVITÉ 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BRAINSTROMING ET DISCUSSION SUR LE SOP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77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272715" y="913672"/>
            <a:ext cx="1174282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599" y="2425551"/>
            <a:ext cx="10990943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200" b="1" dirty="0">
                <a:latin typeface="Gill Sans MT" panose="020B0502020104020203" pitchFamily="34" charset="0"/>
              </a:rPr>
              <a:t>Les avantages d'un bon système de procédures opérationnelles normalisées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Procédures normalisées et cohérentes, réduisant la variabilité d'un test à l'autre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Moyens de reconstruction de l'étude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Optimiser la façon de faire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Enregistrer les améliorations techniques et administratives</a:t>
            </a:r>
          </a:p>
        </p:txBody>
      </p:sp>
    </p:spTree>
    <p:extLst>
      <p:ext uri="{BB962C8B-B14F-4D97-AF65-F5344CB8AC3E}">
        <p14:creationId xmlns:p14="http://schemas.microsoft.com/office/powerpoint/2010/main" val="3225078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493486" y="2435076"/>
            <a:ext cx="10972800" cy="3401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200" b="1" dirty="0">
                <a:latin typeface="Gill Sans MT" panose="020B0502020104020203" pitchFamily="34" charset="0"/>
              </a:rPr>
              <a:t>Les avantages d'un bon </a:t>
            </a:r>
            <a:r>
              <a:rPr lang="en-US" sz="2200" b="1" dirty="0" err="1">
                <a:latin typeface="Gill Sans MT" panose="020B0502020104020203" pitchFamily="34" charset="0"/>
              </a:rPr>
              <a:t>système</a:t>
            </a:r>
            <a:r>
              <a:rPr lang="en-US" sz="2200" b="1" dirty="0">
                <a:latin typeface="Gill Sans MT" panose="020B0502020104020203" pitchFamily="34" charset="0"/>
              </a:rPr>
              <a:t> </a:t>
            </a:r>
            <a:r>
              <a:rPr lang="fr-FR" sz="2200" b="1" dirty="0">
                <a:latin typeface="Gill Sans MT" panose="020B0502020104020203" pitchFamily="34" charset="0"/>
              </a:rPr>
              <a:t>de procédures opérationnelles normalisées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L'approbation de la direction formalise, son engagement en faveur de la qualité.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Faciliter la documentation des techniques complexes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Continuité en cas de rotation du personnel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Manuel de formation aux formulaires 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Moyens de communication (par exemple, lors d'audits, de visites, de transferts de technologie)</a:t>
            </a:r>
          </a:p>
        </p:txBody>
      </p:sp>
    </p:spTree>
    <p:extLst>
      <p:ext uri="{BB962C8B-B14F-4D97-AF65-F5344CB8AC3E}">
        <p14:creationId xmlns:p14="http://schemas.microsoft.com/office/powerpoint/2010/main" val="148623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PROCÉDURES OPÉRATIONNELLES STANDARDISÉES (P.O.S.)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36599" y="2711300"/>
            <a:ext cx="11092543" cy="341678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2200" b="1" dirty="0">
                <a:latin typeface="Gill Sans MT" panose="020B0502020104020203" pitchFamily="34" charset="0"/>
              </a:rPr>
              <a:t>Les avantages d'un bon système de procédures opérationnelles normalisées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Différentes façons de présenter un POS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Il est important d'enregistrer la date d'adoption de la POS - nécessaire pour la traçabilité.</a:t>
            </a:r>
          </a:p>
          <a:p>
            <a:pPr marL="1257300" lvl="2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En Europe, l'unité d'assurance qualité signe le POS (ce qui n'est pas nécessaire partout).</a:t>
            </a:r>
          </a:p>
        </p:txBody>
      </p:sp>
    </p:spTree>
    <p:extLst>
      <p:ext uri="{BB962C8B-B14F-4D97-AF65-F5344CB8AC3E}">
        <p14:creationId xmlns:p14="http://schemas.microsoft.com/office/powerpoint/2010/main" val="332773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Protocole : Exigences en matière de BPL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Protocole :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Procédure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d'approbation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Amendements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Plan d'étude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Procédures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opérationnelles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standardis</a:t>
            </a:r>
            <a:r>
              <a:rPr lang="en-US" sz="2400" dirty="0" err="1">
                <a:latin typeface="Gill Sans MT" panose="020B0502020104020203" pitchFamily="34" charset="0"/>
              </a:rPr>
              <a:t>é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es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(POS)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42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80EDBD-ADBE-2088-ED91-96EECDE5CD78}"/>
              </a:ext>
            </a:extLst>
          </p:cNvPr>
          <p:cNvSpPr txBox="1"/>
          <p:nvPr/>
        </p:nvSpPr>
        <p:spPr>
          <a:xfrm>
            <a:off x="1331494" y="1411705"/>
            <a:ext cx="93204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0051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178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57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15687" y="780322"/>
            <a:ext cx="11653156" cy="8255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 : EXIGENCES DU GLP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497239" y="1605822"/>
            <a:ext cx="3597729" cy="124215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Système de test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4053570" y="1947151"/>
            <a:ext cx="5496830" cy="468587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Description :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Espèce, souche, état de santé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Âge, poids, origine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Conditions environnementales, élevage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Régime alimentaire, source et contaminants éventuels</a:t>
            </a:r>
          </a:p>
          <a:p>
            <a:pPr marL="3429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latin typeface="Gill Sans MT" panose="020B0502020104020203" pitchFamily="34" charset="0"/>
              </a:rPr>
              <a:t>Justification du choix</a:t>
            </a: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Gill Sans MT" panose="020B0502020104020203" pitchFamily="34" charset="0"/>
              </a:rPr>
              <a:t>Lignes</a:t>
            </a:r>
            <a:r>
              <a:rPr lang="en-US" sz="2000" dirty="0">
                <a:latin typeface="Gill Sans MT" panose="020B0502020104020203" pitchFamily="34" charset="0"/>
              </a:rPr>
              <a:t> directrices, </a:t>
            </a:r>
            <a:r>
              <a:rPr lang="en-US" sz="2000" dirty="0" err="1">
                <a:latin typeface="Gill Sans MT" panose="020B0502020104020203" pitchFamily="34" charset="0"/>
              </a:rPr>
              <a:t>règlements</a:t>
            </a:r>
            <a:endParaRPr lang="en-US" sz="2000" dirty="0">
              <a:latin typeface="Gill Sans MT" panose="020B0502020104020203" pitchFamily="34" charset="0"/>
            </a:endParaRPr>
          </a:p>
          <a:p>
            <a:pPr marL="800100" lvl="2" indent="-34290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latin typeface="Gill Sans MT" panose="020B0502020104020203" pitchFamily="34" charset="0"/>
              </a:rPr>
              <a:t>Données</a:t>
            </a:r>
            <a:r>
              <a:rPr lang="en-US" sz="2000" dirty="0">
                <a:latin typeface="Gill Sans MT" panose="020B0502020104020203" pitchFamily="34" charset="0"/>
              </a:rPr>
              <a:t> de base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46329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 : EXIGENCES DU GLP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1683656" y="2199515"/>
            <a:ext cx="8476344" cy="407065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Conception expérimentale (en fonction de l'étude)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Détails du dosage : niveaux et fréquence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Véhicules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Préparation</a:t>
            </a:r>
          </a:p>
          <a:p>
            <a:pPr marL="731520" lvl="1" indent="-3429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Contrôle de la qualité (CQ)</a:t>
            </a:r>
          </a:p>
          <a:p>
            <a:pPr marL="3429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Randomisation des animaux</a:t>
            </a:r>
          </a:p>
          <a:p>
            <a:pPr marL="731520" marR="0" lvl="1" indent="-34290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Gill Sans MT" panose="020B0502020104020203" pitchFamily="34" charset="0"/>
                <a:cs typeface="+mn-cs"/>
              </a:rPr>
              <a:t>Pré-test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  <a:p>
            <a:pPr marL="731520" marR="0" lvl="1" indent="-34290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Pendant l'étude/cages/racks</a:t>
            </a:r>
          </a:p>
        </p:txBody>
      </p:sp>
    </p:spTree>
    <p:extLst>
      <p:ext uri="{BB962C8B-B14F-4D97-AF65-F5344CB8AC3E}">
        <p14:creationId xmlns:p14="http://schemas.microsoft.com/office/powerpoint/2010/main" val="2504965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2328498"/>
            <a:ext cx="10972800" cy="220100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LECTURE :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Les sections 8.1 et 8.2 de la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Règlements de l'OCDE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1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PROTOCOLE : PROCÉDURE D'APPROBATION 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0" dirty="0">
              <a:solidFill>
                <a:srgbClr val="C55A11"/>
              </a:solidFill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727526" y="2262384"/>
            <a:ext cx="10972800" cy="368194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Approbation/revue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Approuvé et daté par le directeur de l'étude avant le début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Prévoir du temps pour l'examen du protocole par l'unité d'assurance qualité (AQ)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Prévoir du temps pour les corrections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Prévoir un délai pour la distribution au personnel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Prévoir du temps pour la réunion préalable à l'étude</a:t>
            </a:r>
          </a:p>
        </p:txBody>
      </p:sp>
    </p:spTree>
    <p:extLst>
      <p:ext uri="{BB962C8B-B14F-4D97-AF65-F5344CB8AC3E}">
        <p14:creationId xmlns:p14="http://schemas.microsoft.com/office/powerpoint/2010/main" val="90939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Amendements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464457" y="2007655"/>
            <a:ext cx="10259785" cy="450925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Principaux éléments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Identification de l'étude/protocole et numéro d’identification unique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Description claire des modifications et des sections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 modifiées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Raison du changement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Approbation par le directeur de l'étude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Processus d'examen</a:t>
            </a:r>
          </a:p>
          <a:p>
            <a:pPr marL="1257300" lvl="2" indent="-342900">
              <a:spcBef>
                <a:spcPts val="18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fr-FR" sz="2200" dirty="0">
                <a:latin typeface="Gill Sans MT" panose="020B0502020104020203" pitchFamily="34" charset="0"/>
              </a:rPr>
              <a:t>Diffusé à l'ensemble du personnel ayant reçu le protocole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9B2C4E-B96D-923B-0842-ACEF72CC802E}"/>
              </a:ext>
            </a:extLst>
          </p:cNvPr>
          <p:cNvSpPr/>
          <p:nvPr/>
        </p:nvSpPr>
        <p:spPr>
          <a:xfrm>
            <a:off x="8655861" y="3429000"/>
            <a:ext cx="3409449" cy="17866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Les amendements ne sont utilisés que pour les changements prévus dans l'étude.</a:t>
            </a:r>
          </a:p>
        </p:txBody>
      </p:sp>
    </p:spTree>
    <p:extLst>
      <p:ext uri="{BB962C8B-B14F-4D97-AF65-F5344CB8AC3E}">
        <p14:creationId xmlns:p14="http://schemas.microsoft.com/office/powerpoint/2010/main" val="92545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AMENDEMENTS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609600" y="1613955"/>
            <a:ext cx="4764314" cy="47287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b="1" dirty="0">
                <a:latin typeface="Gill Sans MT" panose="020B0502020104020203" pitchFamily="34" charset="0"/>
              </a:rPr>
              <a:t>Liste de diffusion du protocole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Directeur d'étude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Parrainage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Gestion (directeur de recherche)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Fichier principal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Archives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Unité d'assurance qualité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2DC34-6F91-CE20-8542-CA6EB0B2D03B}"/>
              </a:ext>
            </a:extLst>
          </p:cNvPr>
          <p:cNvSpPr txBox="1"/>
          <p:nvPr/>
        </p:nvSpPr>
        <p:spPr>
          <a:xfrm>
            <a:off x="5373914" y="2666508"/>
            <a:ext cx="6208486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Technicien responsable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/>
              <a:t>Élevage d'animaux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/>
              <a:t>Laboratoire d'</a:t>
            </a:r>
            <a:r>
              <a:rPr lang="fr-FR" sz="2200" dirty="0">
                <a:latin typeface="Gill Sans MT" panose="020B0502020104020203" pitchFamily="34" charset="0"/>
              </a:rPr>
              <a:t>analyse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Nécropsie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/>
              <a:t>Pathologie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sz="2200" dirty="0">
                <a:latin typeface="Gill Sans MT" panose="020B0502020104020203" pitchFamily="34" charset="0"/>
              </a:rPr>
              <a:t>Statisticien</a:t>
            </a:r>
          </a:p>
        </p:txBody>
      </p:sp>
    </p:spTree>
    <p:extLst>
      <p:ext uri="{BB962C8B-B14F-4D97-AF65-F5344CB8AC3E}">
        <p14:creationId xmlns:p14="http://schemas.microsoft.com/office/powerpoint/2010/main" val="4897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91367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all" spc="0" normalizeH="0" baseline="0" noProof="0" dirty="0">
                <a:ln>
                  <a:noFill/>
                </a:ln>
                <a:solidFill>
                  <a:srgbClr val="C55A11"/>
                </a:solidFill>
                <a:effectLst/>
                <a:uLnTx/>
                <a:uFillTx/>
                <a:latin typeface="Gill Sans MT" panose="020B0502020104020203" pitchFamily="34" charset="0"/>
                <a:ea typeface="+mj-ea"/>
                <a:cs typeface="Arial" panose="020B0604020202020204" pitchFamily="34" charset="0"/>
              </a:rPr>
              <a:t>PLAN D'ÉTUDE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74A0CA2-A3FF-5529-912A-CAF13FD0D101}"/>
              </a:ext>
            </a:extLst>
          </p:cNvPr>
          <p:cNvSpPr txBox="1">
            <a:spLocks/>
          </p:cNvSpPr>
          <p:nvPr/>
        </p:nvSpPr>
        <p:spPr>
          <a:xfrm>
            <a:off x="257629" y="2209040"/>
            <a:ext cx="4923971" cy="373528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u="sng" dirty="0">
                <a:latin typeface="Gill Sans MT" panose="020B0502020104020203" pitchFamily="34" charset="0"/>
              </a:rPr>
              <a:t>Plan d'études </a:t>
            </a:r>
            <a:r>
              <a:rPr lang="en-US" sz="2200" dirty="0">
                <a:latin typeface="Gill Sans MT" panose="020B0502020104020203" pitchFamily="34" charset="0"/>
              </a:rPr>
              <a:t>(règles n° 115) sur Excel avec dates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Accueil des animaux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Acclimatation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Randomisation 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Formulation et dosage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Analyses des formulations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2DC34-6F91-CE20-8542-CA6EB0B2D03B}"/>
              </a:ext>
            </a:extLst>
          </p:cNvPr>
          <p:cNvSpPr txBox="1"/>
          <p:nvPr/>
        </p:nvSpPr>
        <p:spPr>
          <a:xfrm>
            <a:off x="5838371" y="2666507"/>
            <a:ext cx="6096000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Signes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Consommation d'aliments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Poids du corps</a:t>
            </a:r>
            <a:endParaRPr lang="en-US" sz="2200" dirty="0"/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Chimie du sang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/>
              <a:t>Analyse d'urine</a:t>
            </a:r>
          </a:p>
          <a:p>
            <a:pPr marL="800100" lvl="1" indent="-34290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dirty="0">
                <a:latin typeface="Gill Sans MT" panose="020B0502020104020203" pitchFamily="34" charset="0"/>
              </a:rPr>
              <a:t>Nécropsie</a:t>
            </a:r>
          </a:p>
        </p:txBody>
      </p:sp>
    </p:spTree>
    <p:extLst>
      <p:ext uri="{BB962C8B-B14F-4D97-AF65-F5344CB8AC3E}">
        <p14:creationId xmlns:p14="http://schemas.microsoft.com/office/powerpoint/2010/main" val="11161788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B89581-244D-402B-AD2E-3C5D54CB5E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4549</TotalTime>
  <Words>879</Words>
  <Application>Microsoft Office PowerPoint</Application>
  <PresentationFormat>Grand écran</PresentationFormat>
  <Paragraphs>159</Paragraphs>
  <Slides>22</Slides>
  <Notes>19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6</vt:i4>
      </vt:variant>
      <vt:variant>
        <vt:lpstr>Titres des diapositives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Courier New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docId:ABE91F8A11F834FEC6837FD24E0735AB</cp:keywords>
  <cp:lastModifiedBy>Isidore Gnanda</cp:lastModifiedBy>
  <cp:revision>85</cp:revision>
  <dcterms:created xsi:type="dcterms:W3CDTF">2022-06-14T17:18:14Z</dcterms:created>
  <dcterms:modified xsi:type="dcterms:W3CDTF">2023-08-16T17:44:07Z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