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8" r:id="rId4"/>
    <p:sldMasterId id="2147483686" r:id="rId5"/>
    <p:sldMasterId id="2147483706" r:id="rId6"/>
    <p:sldMasterId id="2147483710" r:id="rId7"/>
    <p:sldMasterId id="2147483712" r:id="rId8"/>
    <p:sldMasterId id="2147483701" r:id="rId9"/>
  </p:sldMasterIdLst>
  <p:notesMasterIdLst>
    <p:notesMasterId r:id="rId32"/>
  </p:notesMasterIdLst>
  <p:handoutMasterIdLst>
    <p:handoutMasterId r:id="rId33"/>
  </p:handoutMasterIdLst>
  <p:sldIdLst>
    <p:sldId id="534" r:id="rId10"/>
    <p:sldId id="1249" r:id="rId11"/>
    <p:sldId id="1204" r:id="rId12"/>
    <p:sldId id="1226" r:id="rId13"/>
    <p:sldId id="1227" r:id="rId14"/>
    <p:sldId id="1228" r:id="rId15"/>
    <p:sldId id="1250" r:id="rId16"/>
    <p:sldId id="1237" r:id="rId17"/>
    <p:sldId id="1238" r:id="rId18"/>
    <p:sldId id="1239" r:id="rId19"/>
    <p:sldId id="1240" r:id="rId20"/>
    <p:sldId id="1241" r:id="rId21"/>
    <p:sldId id="1242" r:id="rId22"/>
    <p:sldId id="1243" r:id="rId23"/>
    <p:sldId id="1244" r:id="rId24"/>
    <p:sldId id="1245" r:id="rId25"/>
    <p:sldId id="1246" r:id="rId26"/>
    <p:sldId id="1247" r:id="rId27"/>
    <p:sldId id="1248" r:id="rId28"/>
    <p:sldId id="1253" r:id="rId29"/>
    <p:sldId id="1251" r:id="rId30"/>
    <p:sldId id="1252" r:id="rId31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010B3E-C321-6AE5-C8F0-B68BD1C61438}" name="Ugalde-Brenes, Ana Y." initials="UBAY" userId="S::augaldebrenes@ufl.edu::505c0a3f-97de-431d-a885-c60a88eb4c55" providerId="AD"/>
  <p188:author id="{157E9873-3BF8-1D4A-9EC3-AC33484CD114}" name="Ana Yancy Ugalde" initials="AYU" userId="dee6a23d77e11596" providerId="Windows Live"/>
  <p188:author id="{D063B28E-2709-358B-F38A-C372CA11E254}" name="Bohn,Andrea B" initials="BB" userId="S::abohn@ufl.edu::58db57ce-5f1e-4d64-b1fa-7bf285c7878e" providerId="AD"/>
  <p188:author id="{AF0128E8-F4BA-F3D7-E7E2-61CB797FCEB6}" name="Ludgate,Nargiza" initials="L" userId="S::rnargiza@ufl.edu::000fff5d-da05-4fb9-b2a4-d90a3fcede5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hn, Andrea B" initials="" lastIdx="2" clrIdx="0"/>
  <p:cmAuthor id="2" name="Bohn,Andrea B" initials="" lastIdx="10" clrIdx="1"/>
  <p:cmAuthor id="3" name="Adesogan,Adegbola Tolulope" initials="" lastIdx="3" clrIdx="2"/>
  <p:cmAuthor id="4" name="Hendrickx,Saskia" initials="" lastIdx="3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7C9A"/>
    <a:srgbClr val="C55A11"/>
    <a:srgbClr val="4799B5"/>
    <a:srgbClr val="C25700"/>
    <a:srgbClr val="2C558B"/>
    <a:srgbClr val="D37D28"/>
    <a:srgbClr val="558BFF"/>
    <a:srgbClr val="94A54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22" autoAdjust="0"/>
    <p:restoredTop sz="91423" autoAdjust="0"/>
  </p:normalViewPr>
  <p:slideViewPr>
    <p:cSldViewPr snapToGrid="0">
      <p:cViewPr varScale="1">
        <p:scale>
          <a:sx n="66" d="100"/>
          <a:sy n="66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34" Type="http://schemas.openxmlformats.org/officeDocument/2006/relationships/commentAuthors" Target="commentAuthor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viewProps" Target="view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4CE6BD5-C939-414A-84EF-E2002A318B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F1438A-2A1F-4CB5-961E-F70239BC190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B67749-90F4-4641-8A3D-35E08BC77FE2}" type="datetimeFigureOut">
              <a:rPr lang="en-US"/>
              <a:pPr>
                <a:defRPr/>
              </a:pPr>
              <a:t>8/16/2023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EB0E8A-A529-4C73-84D7-9499115B3A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551AE4-5A5E-4E04-9367-3B2CBF1978C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76A2205-4EB1-41AF-9DD4-CB88003DBA6A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2084313-EFD8-4F39-963D-4EE99FA884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04CADF-CCA4-4AC4-8DC4-BE5AF4226BD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B6641CF-AC36-4A26-B9A6-CDD4DFE9F774}" type="datetimeFigureOut">
              <a:rPr lang="en-US"/>
              <a:t>8/16/2023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759DF36-9197-405B-924D-B29AC98309D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458FADC-DB8D-462B-8780-2240214909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en-US" noProof="0"/>
              <a:t>Cliquez pour modifier les styles de texte du Master</a:t>
            </a:r>
          </a:p>
          <a:p>
            <a:pPr lvl="1"/>
            <a:r>
              <a:rPr lang="en-US" noProof="0"/>
              <a:t>Deuxième niveau</a:t>
            </a:r>
          </a:p>
          <a:p>
            <a:pPr lvl="2"/>
            <a:r>
              <a:rPr lang="en-US" noProof="0"/>
              <a:t>Troisième niveau</a:t>
            </a:r>
          </a:p>
          <a:p>
            <a:pPr lvl="3"/>
            <a:r>
              <a:rPr lang="en-US" noProof="0"/>
              <a:t>Quatrième niveau</a:t>
            </a:r>
          </a:p>
          <a:p>
            <a:pPr lvl="4"/>
            <a:r>
              <a:rPr lang="en-US" noProof="0"/>
              <a:t>Cinquième niveau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42095A-D675-4463-8464-67EB06D8EAF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D9636-A054-42E9-B225-0538FF601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49FA0DD-E989-4BFC-87BD-F30995389F66}" type="slidenum">
              <a:rPr lang="en-US"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40A7CB4E-39B7-4166-8A5B-E1E00EE5E4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2D9491FB-71BB-4259-9321-7111D524E6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A195356E-C670-40AC-8E15-1CADE84E5A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E4F80E4-9078-4779-8110-71C7058D38F5}" type="slidenum">
              <a:rPr lang="en-US" altLang="en-US" smtClean="0">
                <a:latin typeface="Calibri" panose="020F0502020204030204" pitchFamily="34" charset="0"/>
              </a:rPr>
              <a:t>1</a:t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560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007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4862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0708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9828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5085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5686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8096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023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39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343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488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022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666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484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615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8474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864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52130220/" TargetMode="External"/><Relationship Id="rId3" Type="http://schemas.openxmlformats.org/officeDocument/2006/relationships/hyperlink" Target="mailto:livestock-lab@ufl.edu" TargetMode="External"/><Relationship Id="rId7" Type="http://schemas.openxmlformats.org/officeDocument/2006/relationships/image" Target="../media/image7.jpeg"/><Relationship Id="rId2" Type="http://schemas.openxmlformats.org/officeDocument/2006/relationships/hyperlink" Target="https://livestocklab.ifas.ufl.edu/" TargetMode="External"/><Relationship Id="rId1" Type="http://schemas.openxmlformats.org/officeDocument/2006/relationships/slideMaster" Target="../slideMasters/slideMaster5.xml"/><Relationship Id="rId6" Type="http://schemas.openxmlformats.org/officeDocument/2006/relationships/hyperlink" Target="https://twitter.com/livestock_lab" TargetMode="External"/><Relationship Id="rId11" Type="http://schemas.openxmlformats.org/officeDocument/2006/relationships/image" Target="../media/image9.png"/><Relationship Id="rId5" Type="http://schemas.openxmlformats.org/officeDocument/2006/relationships/image" Target="../media/image6.jpeg"/><Relationship Id="rId10" Type="http://schemas.openxmlformats.org/officeDocument/2006/relationships/hyperlink" Target="https://www.youtube.com/channel/UCxaUOtFzMZ8eFysKHzQ70Pg" TargetMode="External"/><Relationship Id="rId4" Type="http://schemas.openxmlformats.org/officeDocument/2006/relationships/hyperlink" Target="https://www.facebook.com/LivestockLab" TargetMode="External"/><Relationship Id="rId9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E3139F8-B272-4606-B909-1C0E20FBE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38" y="6611938"/>
            <a:ext cx="9634537" cy="2301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9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Photo Credit Goes Here</a:t>
            </a:r>
          </a:p>
        </p:txBody>
      </p:sp>
      <p:pic>
        <p:nvPicPr>
          <p:cNvPr id="6" name="Picture 9" descr="horizontal RGB white.eps">
            <a:extLst>
              <a:ext uri="{FF2B5EF4-FFF2-40B4-BE49-F238E27FC236}">
                <a16:creationId xmlns:a16="http://schemas.microsoft.com/office/drawing/2014/main" id="{C2E7430B-F192-4334-A296-C483A5B81F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222250"/>
            <a:ext cx="34004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617142" y="5723098"/>
            <a:ext cx="6697133" cy="260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 i="1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603252" y="5175082"/>
            <a:ext cx="10915649" cy="2682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 b="1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362457" y="3829050"/>
            <a:ext cx="9453033" cy="11953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400" baseline="0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5789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278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85B550-C815-442C-AB41-7B428B3414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8487A-EBDA-472E-AF83-EA8C634C8760}" type="datetimeFigureOut">
              <a:rPr lang="en-US"/>
              <a:pPr>
                <a:defRPr/>
              </a:pPr>
              <a:t>8/16/2023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978DF1-1B88-41C9-93F4-60B9CB5BA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9BCFF0-30D1-4CEC-B95E-B6BADF7C6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76A61-BB6F-45EA-AC83-E8C6419E8C85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901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64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eed the Future-only 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97388" y="115644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69623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Left Justifi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567309" y="994016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817034" y="2087563"/>
            <a:ext cx="10801351" cy="3291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130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609600" y="975969"/>
            <a:ext cx="10972800" cy="597049"/>
          </a:xfrm>
          <a:prstGeom prst="rect">
            <a:avLst/>
          </a:prstGeom>
          <a:noFill/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817034" y="2087563"/>
            <a:ext cx="10801351" cy="3291840"/>
          </a:xfrm>
          <a:prstGeom prst="rect">
            <a:avLst/>
          </a:prstGeom>
        </p:spPr>
        <p:txBody>
          <a:bodyPr/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00" kern="1200" dirty="0" smtClean="0">
                <a:solidFill>
                  <a:schemeClr val="tx1"/>
                </a:solidFill>
                <a:latin typeface="+mj-lt"/>
                <a:ea typeface="+mn-ea"/>
                <a:cs typeface="Arial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113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subhead, and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587036" y="1025746"/>
            <a:ext cx="10972800" cy="597049"/>
          </a:xfrm>
          <a:prstGeom prst="rect">
            <a:avLst/>
          </a:prstGeom>
          <a:noFill/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817034" y="2388787"/>
            <a:ext cx="10801351" cy="3291840"/>
          </a:xfrm>
          <a:prstGeom prst="rect">
            <a:avLst/>
          </a:prstGeom>
        </p:spPr>
        <p:txBody>
          <a:bodyPr/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00" kern="1200" dirty="0" smtClean="0">
                <a:solidFill>
                  <a:schemeClr val="tx1"/>
                </a:solidFill>
                <a:latin typeface="+mj-lt"/>
                <a:ea typeface="+mn-ea"/>
                <a:cs typeface="Arial"/>
              </a:defRPr>
            </a:lvl1pPr>
            <a:lvl2pPr marL="457200" indent="0">
              <a:buNone/>
              <a:defRPr sz="1800">
                <a:latin typeface="+mj-lt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688636" y="1903414"/>
            <a:ext cx="10871200" cy="4524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 b="1" baseline="0">
                <a:solidFill>
                  <a:srgbClr val="C2570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717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ed the Future-only 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97388" y="115644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0893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ed the Future-only 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2181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-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8">
            <a:extLst>
              <a:ext uri="{FF2B5EF4-FFF2-40B4-BE49-F238E27FC236}">
                <a16:creationId xmlns:a16="http://schemas.microsoft.com/office/drawing/2014/main" id="{899E6EE8-7841-4FC4-A1DD-F8B4281DD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0450" y="4787900"/>
            <a:ext cx="10344150" cy="10048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altLang="en-US" sz="1200" b="1" dirty="0">
                <a:ea typeface="Calibri" panose="020F0502020204030204" pitchFamily="34" charset="0"/>
                <a:cs typeface="Mangal" panose="02040503050203030202" pitchFamily="18" charset="0"/>
              </a:rPr>
              <a:t>Disclaimer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altLang="en-US" sz="1200" dirty="0">
                <a:ea typeface="Calibri" panose="020F0502020204030204" pitchFamily="34" charset="0"/>
                <a:cs typeface="Mangal" panose="02040503050203030202" pitchFamily="18" charset="0"/>
              </a:rPr>
              <a:t>This work was funded by the United States Agency for International Development (USAID) Bureau for Food Security under Agreement #AID-OAA-L-15-00003 as part of Feed the Future Innovation Lab for Livestock Systems, and by the Bill &amp; Melinda Gates Foundation OPP#1175487.  Any opinions, findings, conclusions, or recommendations expressed here are those of the authors alone. </a:t>
            </a:r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47AA20AE-D94A-4F30-B9E3-A1E88A7EA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0325" y="1849438"/>
            <a:ext cx="6099175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dirty="0"/>
              <a:t>Feed the Future Innovation Lab for Livestock Systems</a:t>
            </a:r>
          </a:p>
          <a:p>
            <a:pPr algn="ctr" eaLnBrk="1" hangingPunct="1">
              <a:defRPr/>
            </a:pPr>
            <a:r>
              <a:rPr lang="en-US" altLang="en-US" dirty="0">
                <a:hlinkClick r:id="rId2"/>
              </a:rPr>
              <a:t>https://livestocklab.ifas.ufl.edu/</a:t>
            </a:r>
            <a:r>
              <a:rPr lang="en-US" altLang="en-US" dirty="0"/>
              <a:t> </a:t>
            </a:r>
          </a:p>
          <a:p>
            <a:pPr algn="ctr" eaLnBrk="1" hangingPunct="1">
              <a:defRPr/>
            </a:pPr>
            <a:r>
              <a:rPr lang="en-US" altLang="en-US" dirty="0"/>
              <a:t>(Subscribe to newsletter)</a:t>
            </a:r>
          </a:p>
          <a:p>
            <a:pPr algn="ctr" eaLnBrk="1" hangingPunct="1">
              <a:defRPr/>
            </a:pPr>
            <a:r>
              <a:rPr lang="en-US" altLang="en-US" dirty="0">
                <a:hlinkClick r:id="rId3"/>
              </a:rPr>
              <a:t>livestock-lab@ufl.edu</a:t>
            </a:r>
            <a:endParaRPr lang="en-US" altLang="en-US" dirty="0"/>
          </a:p>
        </p:txBody>
      </p:sp>
      <p:sp>
        <p:nvSpPr>
          <p:cNvPr id="6" name="AutoShape 7">
            <a:hlinkClick r:id="rId4"/>
            <a:extLst>
              <a:ext uri="{FF2B5EF4-FFF2-40B4-BE49-F238E27FC236}">
                <a16:creationId xmlns:a16="http://schemas.microsoft.com/office/drawing/2014/main" id="{7BCE3AC5-EF00-4FA7-A55D-14575F2F9D6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6900" y="3509963"/>
            <a:ext cx="225425" cy="304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pic>
        <p:nvPicPr>
          <p:cNvPr id="7" name="Picture 27">
            <a:hlinkClick r:id="rId4"/>
            <a:extLst>
              <a:ext uri="{FF2B5EF4-FFF2-40B4-BE49-F238E27FC236}">
                <a16:creationId xmlns:a16="http://schemas.microsoft.com/office/drawing/2014/main" id="{8C161D96-9D5D-41CF-A1F5-A2D951EB5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275" y="3482975"/>
            <a:ext cx="3048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8">
            <a:hlinkClick r:id="rId6"/>
            <a:extLst>
              <a:ext uri="{FF2B5EF4-FFF2-40B4-BE49-F238E27FC236}">
                <a16:creationId xmlns:a16="http://schemas.microsoft.com/office/drawing/2014/main" id="{B09B90CB-07EA-4C44-B326-83BF8E605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588" y="3482975"/>
            <a:ext cx="3048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9">
            <a:hlinkClick r:id="rId8"/>
            <a:extLst>
              <a:ext uri="{FF2B5EF4-FFF2-40B4-BE49-F238E27FC236}">
                <a16:creationId xmlns:a16="http://schemas.microsoft.com/office/drawing/2014/main" id="{535A2C0B-2669-43FD-9ADB-1456331A3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75" y="3482975"/>
            <a:ext cx="30638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0">
            <a:hlinkClick r:id="rId10"/>
            <a:extLst>
              <a:ext uri="{FF2B5EF4-FFF2-40B4-BE49-F238E27FC236}">
                <a16:creationId xmlns:a16="http://schemas.microsoft.com/office/drawing/2014/main" id="{CF6DD50B-8FA4-4703-928D-471D55327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513" y="3508375"/>
            <a:ext cx="944562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597388" y="1156442"/>
            <a:ext cx="10343071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7916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2.xml"/><Relationship Id="rId9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emf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0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8E6F46-3839-424A-96DA-69E2CAA2DAC4}"/>
              </a:ext>
            </a:extLst>
          </p:cNvPr>
          <p:cNvSpPr/>
          <p:nvPr/>
        </p:nvSpPr>
        <p:spPr>
          <a:xfrm>
            <a:off x="0" y="5102225"/>
            <a:ext cx="12192000" cy="846138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EA3B1B-6260-42D7-9C2F-0A1ED9A243EB}"/>
              </a:ext>
            </a:extLst>
          </p:cNvPr>
          <p:cNvSpPr/>
          <p:nvPr/>
        </p:nvSpPr>
        <p:spPr>
          <a:xfrm>
            <a:off x="0" y="0"/>
            <a:ext cx="12192000" cy="10588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28" name="Picture 10" descr="horizontal RGB white.eps">
            <a:extLst>
              <a:ext uri="{FF2B5EF4-FFF2-40B4-BE49-F238E27FC236}">
                <a16:creationId xmlns:a16="http://schemas.microsoft.com/office/drawing/2014/main" id="{85047EED-C9F6-4957-AD86-FEAAB46508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222250"/>
            <a:ext cx="34004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1" descr="IFAS2013.png">
            <a:extLst>
              <a:ext uri="{FF2B5EF4-FFF2-40B4-BE49-F238E27FC236}">
                <a16:creationId xmlns:a16="http://schemas.microsoft.com/office/drawing/2014/main" id="{379B6D44-5E23-418F-BD35-56F7FABDE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12">
            <a:extLst>
              <a:ext uri="{FF2B5EF4-FFF2-40B4-BE49-F238E27FC236}">
                <a16:creationId xmlns:a16="http://schemas.microsoft.com/office/drawing/2014/main" id="{EFB7DB1A-4400-410B-8CAB-5151B16ECE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3">
            <a:extLst>
              <a:ext uri="{FF2B5EF4-FFF2-40B4-BE49-F238E27FC236}">
                <a16:creationId xmlns:a16="http://schemas.microsoft.com/office/drawing/2014/main" id="{B20C7BDF-518B-4D82-9C1F-F73F8BDEF0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4">
            <a:extLst>
              <a:ext uri="{FF2B5EF4-FFF2-40B4-BE49-F238E27FC236}">
                <a16:creationId xmlns:a16="http://schemas.microsoft.com/office/drawing/2014/main" id="{CAED4EDD-E9FD-4D8E-9E2C-CF8D4DEF2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0" r:id="rId2"/>
    <p:sldLayoutId id="2147483741" r:id="rId3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E56D163-F824-4A4E-A692-01EA2FD4C8D4}"/>
              </a:ext>
            </a:extLst>
          </p:cNvPr>
          <p:cNvSpPr/>
          <p:nvPr/>
        </p:nvSpPr>
        <p:spPr>
          <a:xfrm>
            <a:off x="0" y="0"/>
            <a:ext cx="12192000" cy="6397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051" name="Picture 9" descr="horizontal RGB white.eps">
            <a:extLst>
              <a:ext uri="{FF2B5EF4-FFF2-40B4-BE49-F238E27FC236}">
                <a16:creationId xmlns:a16="http://schemas.microsoft.com/office/drawing/2014/main" id="{1E5CC8E4-80FD-4F5B-83A6-1EA1F1FFC5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141288"/>
            <a:ext cx="21526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0" descr="IFAS2013.png">
            <a:extLst>
              <a:ext uri="{FF2B5EF4-FFF2-40B4-BE49-F238E27FC236}">
                <a16:creationId xmlns:a16="http://schemas.microsoft.com/office/drawing/2014/main" id="{3F09E0C1-9AC6-415F-9D68-95356B573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1">
            <a:extLst>
              <a:ext uri="{FF2B5EF4-FFF2-40B4-BE49-F238E27FC236}">
                <a16:creationId xmlns:a16="http://schemas.microsoft.com/office/drawing/2014/main" id="{39C7C098-D6F8-4F31-81FD-625C1ED42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2">
            <a:extLst>
              <a:ext uri="{FF2B5EF4-FFF2-40B4-BE49-F238E27FC236}">
                <a16:creationId xmlns:a16="http://schemas.microsoft.com/office/drawing/2014/main" id="{A1903CD8-F486-4680-B9F4-36172F132A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3">
            <a:extLst>
              <a:ext uri="{FF2B5EF4-FFF2-40B4-BE49-F238E27FC236}">
                <a16:creationId xmlns:a16="http://schemas.microsoft.com/office/drawing/2014/main" id="{A322305C-8CBB-4021-BC9B-8FB6A8CDEE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03EA7CC-45D1-47B9-8334-B9837F9EEC9C}"/>
              </a:ext>
            </a:extLst>
          </p:cNvPr>
          <p:cNvSpPr/>
          <p:nvPr/>
        </p:nvSpPr>
        <p:spPr>
          <a:xfrm>
            <a:off x="0" y="0"/>
            <a:ext cx="12192000" cy="6397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" name="Picture 9" descr="horizontal RGB white.eps">
            <a:extLst>
              <a:ext uri="{FF2B5EF4-FFF2-40B4-BE49-F238E27FC236}">
                <a16:creationId xmlns:a16="http://schemas.microsoft.com/office/drawing/2014/main" id="{E12C7F51-2804-BD0D-7930-ED1202D834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30" y="95722"/>
            <a:ext cx="2638174" cy="448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1E1209B-423A-46D5-B95B-D377E0282F7E}"/>
              </a:ext>
            </a:extLst>
          </p:cNvPr>
          <p:cNvSpPr/>
          <p:nvPr/>
        </p:nvSpPr>
        <p:spPr>
          <a:xfrm>
            <a:off x="0" y="0"/>
            <a:ext cx="12192000" cy="6397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4099" name="Picture 10" descr="IFAS2013.png">
            <a:extLst>
              <a:ext uri="{FF2B5EF4-FFF2-40B4-BE49-F238E27FC236}">
                <a16:creationId xmlns:a16="http://schemas.microsoft.com/office/drawing/2014/main" id="{FC0BDECE-BA58-49FA-8CBD-91709FE917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1">
            <a:extLst>
              <a:ext uri="{FF2B5EF4-FFF2-40B4-BE49-F238E27FC236}">
                <a16:creationId xmlns:a16="http://schemas.microsoft.com/office/drawing/2014/main" id="{F8D26DBF-AEA2-48B2-A64A-541B424DB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2">
            <a:extLst>
              <a:ext uri="{FF2B5EF4-FFF2-40B4-BE49-F238E27FC236}">
                <a16:creationId xmlns:a16="http://schemas.microsoft.com/office/drawing/2014/main" id="{90B1B9FA-C96E-4023-908A-668D89BF5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3">
            <a:extLst>
              <a:ext uri="{FF2B5EF4-FFF2-40B4-BE49-F238E27FC236}">
                <a16:creationId xmlns:a16="http://schemas.microsoft.com/office/drawing/2014/main" id="{B71EF118-8039-4C7A-A6E9-4B7AD7B95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 descr="horizontal RGB white.eps">
            <a:extLst>
              <a:ext uri="{FF2B5EF4-FFF2-40B4-BE49-F238E27FC236}">
                <a16:creationId xmlns:a16="http://schemas.microsoft.com/office/drawing/2014/main" id="{CF703472-B694-4FEE-B835-599B883BB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141288"/>
            <a:ext cx="21526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6D9BAD1-2393-4CD5-9A1F-AD8B2B816966}"/>
              </a:ext>
            </a:extLst>
          </p:cNvPr>
          <p:cNvSpPr/>
          <p:nvPr/>
        </p:nvSpPr>
        <p:spPr>
          <a:xfrm>
            <a:off x="0" y="0"/>
            <a:ext cx="12192000" cy="5807075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23" name="Subtitle 4">
            <a:extLst>
              <a:ext uri="{FF2B5EF4-FFF2-40B4-BE49-F238E27FC236}">
                <a16:creationId xmlns:a16="http://schemas.microsoft.com/office/drawing/2014/main" id="{2B468608-59A4-4F8D-A25D-BCA11D965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238" y="5256213"/>
            <a:ext cx="10952162" cy="110013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231775" indent="-231775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lvl="2" algn="ctr" eaLnBrk="1" hangingPunct="1">
              <a:lnSpc>
                <a:spcPts val="2000"/>
              </a:lnSpc>
              <a:defRPr/>
            </a:pPr>
            <a:r>
              <a:rPr lang="en-US" altLang="en-US" sz="2000" dirty="0">
                <a:solidFill>
                  <a:schemeClr val="bg1"/>
                </a:solidFill>
                <a:ea typeface="Gill Sans MT" panose="020B0502020104020203" pitchFamily="34" charset="0"/>
                <a:cs typeface="Gill Sans MT" panose="020B0502020104020203" pitchFamily="34" charset="0"/>
              </a:rPr>
              <a:t>www.feedthefuture.gov</a:t>
            </a:r>
          </a:p>
        </p:txBody>
      </p:sp>
      <p:pic>
        <p:nvPicPr>
          <p:cNvPr id="5124" name="Picture 2" descr="vertical RGB white.eps">
            <a:extLst>
              <a:ext uri="{FF2B5EF4-FFF2-40B4-BE49-F238E27FC236}">
                <a16:creationId xmlns:a16="http://schemas.microsoft.com/office/drawing/2014/main" id="{609779E8-5564-468D-85B4-8EF5455FF4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975" y="1668463"/>
            <a:ext cx="5480050" cy="230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10" descr="IFAS2013.png">
            <a:extLst>
              <a:ext uri="{FF2B5EF4-FFF2-40B4-BE49-F238E27FC236}">
                <a16:creationId xmlns:a16="http://schemas.microsoft.com/office/drawing/2014/main" id="{CFCC25AB-2CC8-4D7F-99E8-B3B738CC2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>
            <a:extLst>
              <a:ext uri="{FF2B5EF4-FFF2-40B4-BE49-F238E27FC236}">
                <a16:creationId xmlns:a16="http://schemas.microsoft.com/office/drawing/2014/main" id="{FDFAA373-19EC-48E6-A4F7-AE5448981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2">
            <a:extLst>
              <a:ext uri="{FF2B5EF4-FFF2-40B4-BE49-F238E27FC236}">
                <a16:creationId xmlns:a16="http://schemas.microsoft.com/office/drawing/2014/main" id="{C5F3F258-8643-4741-B03C-0ACF43047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13">
            <a:extLst>
              <a:ext uri="{FF2B5EF4-FFF2-40B4-BE49-F238E27FC236}">
                <a16:creationId xmlns:a16="http://schemas.microsoft.com/office/drawing/2014/main" id="{8DE84404-2162-48D3-9900-5EF681443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40" r:id="rId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livestocklab.ifas.ufl.edu/media/livestocklabifasufledu/pdf-/MANUAL-Fethiere_UF_Good-lab-management-practices_2022.pdf" TargetMode="External"/><Relationship Id="rId2" Type="http://schemas.openxmlformats.org/officeDocument/2006/relationships/hyperlink" Target="https://livestocklab.ifas.ufl.edu/resources/glp/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5DB2883-8D42-45E2-B2AD-5FD6D15AAF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8788" y="1654301"/>
            <a:ext cx="11274424" cy="1774699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4400" b="1" dirty="0">
                <a:solidFill>
                  <a:srgbClr val="4799B5"/>
                </a:solidFill>
                <a:ea typeface="+mj-ea"/>
                <a:cs typeface="Segoe UI"/>
              </a:rPr>
              <a:t>PROTOCOLES D'ÉTUDE SUR LES BONNES PRATIQUES DE LABORATOIRE </a:t>
            </a:r>
            <a:r>
              <a:rPr lang="en-US" sz="4400" b="1" dirty="0">
                <a:solidFill>
                  <a:srgbClr val="4799B5"/>
                </a:solidFill>
                <a:ea typeface="+mj-ea"/>
                <a:cs typeface="Segoe UI"/>
                <a:sym typeface="Wingdings" pitchFamily="2" charset="2"/>
              </a:rPr>
              <a:t>(</a:t>
            </a:r>
            <a:r>
              <a:rPr lang="en-US" sz="4400" b="1" dirty="0">
                <a:solidFill>
                  <a:srgbClr val="4799B5"/>
                </a:solidFill>
                <a:ea typeface="+mj-ea"/>
                <a:cs typeface="Segoe UI"/>
              </a:rPr>
              <a:t>PARTIE 1I)</a:t>
            </a:r>
            <a:endParaRPr lang="en-US" sz="4400" b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335004-4BB1-3BBF-C24E-A544838E9A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8175" y="5309552"/>
            <a:ext cx="10915649" cy="722798"/>
          </a:xfrm>
        </p:spPr>
        <p:txBody>
          <a:bodyPr/>
          <a:lstStyle/>
          <a:p>
            <a:r>
              <a:rPr lang="en-US" sz="2000" dirty="0"/>
              <a:t>LABORATOIRE D'INNOVATION "NOURRIR L'AVENIR" POUR LES SYSTÈMES D'ÉLEVAGE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B53F2E-7859-E5A3-4409-7149418B4015}"/>
              </a:ext>
            </a:extLst>
          </p:cNvPr>
          <p:cNvSpPr txBox="1"/>
          <p:nvPr/>
        </p:nvSpPr>
        <p:spPr>
          <a:xfrm>
            <a:off x="961451" y="3642593"/>
            <a:ext cx="103206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Matériel supplémentaire pour le manuel de formation à la bonne gestion des laboratoires à l'intention des formateurs</a:t>
            </a:r>
          </a:p>
          <a:p>
            <a:pPr algn="ctr"/>
            <a:r>
              <a:rPr lang="en-US" sz="2200" dirty="0"/>
              <a:t>Préparé par Richard Fethiere, Université de Floride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777601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PROCÉDURES OPÉRATIONNELLES STANDARDISÉES (P.O.S.)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4A0CA2-A3FF-5529-912A-CAF13FD0D101}"/>
              </a:ext>
            </a:extLst>
          </p:cNvPr>
          <p:cNvSpPr txBox="1">
            <a:spLocks/>
          </p:cNvSpPr>
          <p:nvPr/>
        </p:nvSpPr>
        <p:spPr>
          <a:xfrm>
            <a:off x="736600" y="2491616"/>
            <a:ext cx="9982200" cy="3401912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400" dirty="0">
                <a:latin typeface="Gill Sans MT" panose="020B0502020104020203" pitchFamily="34" charset="0"/>
              </a:rPr>
              <a:t>Instructions écrites détaillées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400" dirty="0">
                <a:latin typeface="Gill Sans MT" panose="020B0502020104020203" pitchFamily="34" charset="0"/>
              </a:rPr>
              <a:t>Couvrir toutes les activités du laboratoire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400" dirty="0">
                <a:latin typeface="Gill Sans MT" panose="020B0502020104020203" pitchFamily="34" charset="0"/>
              </a:rPr>
              <a:t>Fournit une description détaillée de qui fait quoi, quand, où et comment.</a:t>
            </a:r>
          </a:p>
        </p:txBody>
      </p:sp>
    </p:spTree>
    <p:extLst>
      <p:ext uri="{BB962C8B-B14F-4D97-AF65-F5344CB8AC3E}">
        <p14:creationId xmlns:p14="http://schemas.microsoft.com/office/powerpoint/2010/main" val="2161515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826586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PROCÉDURES OPÉRATIONNELLES STANDARDISÉES (P.O.S.)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4A0CA2-A3FF-5529-912A-CAF13FD0D101}"/>
              </a:ext>
            </a:extLst>
          </p:cNvPr>
          <p:cNvSpPr txBox="1">
            <a:spLocks/>
          </p:cNvSpPr>
          <p:nvPr/>
        </p:nvSpPr>
        <p:spPr>
          <a:xfrm>
            <a:off x="720272" y="2845402"/>
            <a:ext cx="9982200" cy="3401912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sz="2200" dirty="0">
                <a:latin typeface="Gill Sans MT" panose="020B0502020104020203" pitchFamily="34" charset="0"/>
              </a:rPr>
              <a:t>Pour une mise en œuvre réussie du POS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200" dirty="0">
                <a:latin typeface="Gill Sans MT" panose="020B0502020104020203" pitchFamily="34" charset="0"/>
              </a:rPr>
              <a:t>La direction doit développer une culture des procédures d'exploitation normalisées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200" dirty="0">
                <a:latin typeface="Gill Sans MT" panose="020B0502020104020203" pitchFamily="34" charset="0"/>
              </a:rPr>
              <a:t>Doit être formée aux procédures d'exploitation normalisées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200" dirty="0">
                <a:latin typeface="Gill Sans MT" panose="020B0502020104020203" pitchFamily="34" charset="0"/>
              </a:rPr>
              <a:t>Doit gérer le système SOP</a:t>
            </a:r>
          </a:p>
        </p:txBody>
      </p:sp>
    </p:spTree>
    <p:extLst>
      <p:ext uri="{BB962C8B-B14F-4D97-AF65-F5344CB8AC3E}">
        <p14:creationId xmlns:p14="http://schemas.microsoft.com/office/powerpoint/2010/main" val="794956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810257"/>
            <a:ext cx="11088914" cy="1294314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PROCÉDURES OPÉRATIONNELLES STANDARDISÉES (P.O.S.)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4A0CA2-A3FF-5529-912A-CAF13FD0D101}"/>
              </a:ext>
            </a:extLst>
          </p:cNvPr>
          <p:cNvSpPr txBox="1">
            <a:spLocks/>
          </p:cNvSpPr>
          <p:nvPr/>
        </p:nvSpPr>
        <p:spPr>
          <a:xfrm>
            <a:off x="736599" y="2292201"/>
            <a:ext cx="10105571" cy="4036028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b="1" dirty="0">
                <a:latin typeface="Gill Sans MT" panose="020B0502020104020203" pitchFamily="34" charset="0"/>
              </a:rPr>
              <a:t>Caractéristiques du système</a:t>
            </a:r>
          </a:p>
          <a:p>
            <a:pPr marL="1257300" lvl="2" indent="-3429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b="1" dirty="0">
                <a:latin typeface="Gill Sans MT" panose="020B0502020104020203" pitchFamily="34" charset="0"/>
              </a:rPr>
              <a:t>Partie du système de documentation de base du laboratoire</a:t>
            </a:r>
          </a:p>
          <a:p>
            <a:pPr marL="1257300" lvl="2" indent="-3429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b="1" dirty="0">
                <a:latin typeface="Gill Sans MT" panose="020B0502020104020203" pitchFamily="34" charset="0"/>
              </a:rPr>
              <a:t>Couvrir toutes les activités</a:t>
            </a:r>
          </a:p>
          <a:p>
            <a:pPr marL="1714500" lvl="3" indent="-342900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latin typeface="Gill Sans MT" panose="020B0502020104020203" pitchFamily="34" charset="0"/>
              </a:rPr>
              <a:t>Administration/gestion du personnel</a:t>
            </a:r>
          </a:p>
          <a:p>
            <a:pPr marL="1714500" lvl="3" indent="-342900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latin typeface="Gill Sans MT" panose="020B0502020104020203" pitchFamily="34" charset="0"/>
              </a:rPr>
              <a:t>Sécurité/hygiène</a:t>
            </a:r>
          </a:p>
          <a:p>
            <a:pPr marL="1714500" lvl="3" indent="-342900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latin typeface="Gill Sans MT" panose="020B0502020104020203" pitchFamily="34" charset="0"/>
              </a:rPr>
              <a:t>Technique</a:t>
            </a:r>
          </a:p>
          <a:p>
            <a:pPr marL="1257300" lvl="2" indent="-3429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b="1" dirty="0">
                <a:latin typeface="Gill Sans MT" panose="020B0502020104020203" pitchFamily="34" charset="0"/>
              </a:rPr>
              <a:t>Lisible, clair, précis, pratique</a:t>
            </a:r>
          </a:p>
          <a:p>
            <a:pPr marL="1257300" lvl="2" indent="-3429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b="1" dirty="0">
                <a:latin typeface="Gill Sans MT" panose="020B0502020104020203" pitchFamily="34" charset="0"/>
              </a:rPr>
              <a:t>Pleinement compris et respecté</a:t>
            </a:r>
          </a:p>
        </p:txBody>
      </p:sp>
    </p:spTree>
    <p:extLst>
      <p:ext uri="{BB962C8B-B14F-4D97-AF65-F5344CB8AC3E}">
        <p14:creationId xmlns:p14="http://schemas.microsoft.com/office/powerpoint/2010/main" val="2671220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599" y="913672"/>
            <a:ext cx="11248571" cy="137852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PROCÉDURES OPÉRATIONNELLES STANDARDISÉES (P.O.S.)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4A0CA2-A3FF-5529-912A-CAF13FD0D101}"/>
              </a:ext>
            </a:extLst>
          </p:cNvPr>
          <p:cNvSpPr txBox="1">
            <a:spLocks/>
          </p:cNvSpPr>
          <p:nvPr/>
        </p:nvSpPr>
        <p:spPr>
          <a:xfrm>
            <a:off x="609599" y="2599417"/>
            <a:ext cx="9982200" cy="3401912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b="1" dirty="0">
                <a:latin typeface="Gill Sans MT" panose="020B0502020104020203" pitchFamily="34" charset="0"/>
              </a:rPr>
              <a:t>Caractéristiques du système</a:t>
            </a:r>
          </a:p>
          <a:p>
            <a:pPr marL="1257300" lvl="2" indent="-342900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latin typeface="Gill Sans MT" panose="020B0502020104020203" pitchFamily="34" charset="0"/>
              </a:rPr>
              <a:t>Personne responsable de chaque POS</a:t>
            </a:r>
          </a:p>
          <a:p>
            <a:pPr marL="1257300" lvl="2" indent="-342900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latin typeface="Gill Sans MT" panose="020B0502020104020203" pitchFamily="34" charset="0"/>
              </a:rPr>
              <a:t>Immédiatement disponible</a:t>
            </a:r>
          </a:p>
          <a:p>
            <a:pPr marL="1257300" lvl="2" indent="-342900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latin typeface="Gill Sans MT" panose="020B0502020104020203" pitchFamily="34" charset="0"/>
              </a:rPr>
              <a:t>Contrôle formel des changements</a:t>
            </a:r>
          </a:p>
          <a:p>
            <a:pPr marL="1257300" lvl="2" indent="-342900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latin typeface="Gill Sans MT" panose="020B0502020104020203" pitchFamily="34" charset="0"/>
              </a:rPr>
              <a:t>Organisation centrale autour des SOP (assurance qualité)</a:t>
            </a:r>
          </a:p>
        </p:txBody>
      </p:sp>
    </p:spTree>
    <p:extLst>
      <p:ext uri="{BB962C8B-B14F-4D97-AF65-F5344CB8AC3E}">
        <p14:creationId xmlns:p14="http://schemas.microsoft.com/office/powerpoint/2010/main" val="28137979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739500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PROCÉDURES OPÉRATIONNELLES STANDARDISÉES (P.O.S.)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4A0CA2-A3FF-5529-912A-CAF13FD0D101}"/>
              </a:ext>
            </a:extLst>
          </p:cNvPr>
          <p:cNvSpPr txBox="1">
            <a:spLocks/>
          </p:cNvSpPr>
          <p:nvPr/>
        </p:nvSpPr>
        <p:spPr>
          <a:xfrm>
            <a:off x="736600" y="2292201"/>
            <a:ext cx="9945914" cy="4166656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b="1" dirty="0">
                <a:latin typeface="Gill Sans MT" panose="020B0502020104020203" pitchFamily="34" charset="0"/>
              </a:rPr>
              <a:t>Organisation centralisée - rôles</a:t>
            </a:r>
          </a:p>
          <a:p>
            <a:pPr marL="1257300" lvl="2" indent="-342900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latin typeface="Gill Sans MT" panose="020B0502020104020203" pitchFamily="34" charset="0"/>
              </a:rPr>
              <a:t>Format standard imposé</a:t>
            </a:r>
          </a:p>
          <a:p>
            <a:pPr marL="1257300" lvl="2" indent="-342900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latin typeface="Gill Sans MT" panose="020B0502020104020203" pitchFamily="34" charset="0"/>
              </a:rPr>
              <a:t>Être le point de contact unique pour les numéros d'identification (ID), les numéros et l'assurance.</a:t>
            </a:r>
          </a:p>
          <a:p>
            <a:pPr marL="1257300" lvl="2" indent="-342900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latin typeface="Gill Sans MT" panose="020B0502020104020203" pitchFamily="34" charset="0"/>
              </a:rPr>
              <a:t>Gestion des changements (versions) : Traçabilité</a:t>
            </a:r>
          </a:p>
          <a:p>
            <a:pPr marL="1257300" lvl="2" indent="-342900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latin typeface="Gill Sans MT" panose="020B0502020104020203" pitchFamily="34" charset="0"/>
              </a:rPr>
              <a:t>Assurer la distribution / la destruction</a:t>
            </a:r>
          </a:p>
          <a:p>
            <a:pPr marL="1257300" lvl="2" indent="-342900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latin typeface="Gill Sans MT" panose="020B0502020104020203" pitchFamily="34" charset="0"/>
              </a:rPr>
              <a:t>Assurer la </a:t>
            </a:r>
            <a:r>
              <a:rPr lang="en-US" sz="2200" dirty="0" err="1">
                <a:latin typeface="Gill Sans MT" panose="020B0502020104020203" pitchFamily="34" charset="0"/>
              </a:rPr>
              <a:t>cohérence</a:t>
            </a:r>
            <a:r>
              <a:rPr lang="en-US" sz="2200" dirty="0">
                <a:latin typeface="Gill Sans MT" panose="020B0502020104020203" pitchFamily="34" charset="0"/>
              </a:rPr>
              <a:t> interservice des procédures d'exploitation normalisées.</a:t>
            </a:r>
          </a:p>
          <a:p>
            <a:pPr marL="1257300" lvl="2" indent="-342900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latin typeface="Gill Sans MT" panose="020B0502020104020203" pitchFamily="34" charset="0"/>
              </a:rPr>
              <a:t>Examen par l'unité d'assurance qualité</a:t>
            </a:r>
          </a:p>
        </p:txBody>
      </p:sp>
    </p:spTree>
    <p:extLst>
      <p:ext uri="{BB962C8B-B14F-4D97-AF65-F5344CB8AC3E}">
        <p14:creationId xmlns:p14="http://schemas.microsoft.com/office/powerpoint/2010/main" val="32550385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70412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PROCÉDURES OPÉRATIONNELLES STANDARDISÉES (P.O.S.)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4A0CA2-A3FF-5529-912A-CAF13FD0D101}"/>
              </a:ext>
            </a:extLst>
          </p:cNvPr>
          <p:cNvSpPr txBox="1">
            <a:spLocks/>
          </p:cNvSpPr>
          <p:nvPr/>
        </p:nvSpPr>
        <p:spPr>
          <a:xfrm>
            <a:off x="736599" y="2206476"/>
            <a:ext cx="8958943" cy="424245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b="1" dirty="0">
                <a:latin typeface="Gill Sans MT" panose="020B0502020104020203" pitchFamily="34" charset="0"/>
              </a:rPr>
              <a:t>Les sections du POS doivent être normalisées, par exemple</a:t>
            </a:r>
          </a:p>
          <a:p>
            <a:pPr marL="1257300" lvl="2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>
                <a:latin typeface="Gill Sans MT" panose="020B0502020104020203" pitchFamily="34" charset="0"/>
              </a:rPr>
              <a:t>Titre</a:t>
            </a:r>
          </a:p>
          <a:p>
            <a:pPr marL="1257300" lvl="2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>
                <a:latin typeface="Gill Sans MT" panose="020B0502020104020203" pitchFamily="34" charset="0"/>
              </a:rPr>
              <a:t>Objectif</a:t>
            </a:r>
          </a:p>
          <a:p>
            <a:pPr marL="1257300" lvl="2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>
                <a:latin typeface="Gill Sans MT" panose="020B0502020104020203" pitchFamily="34" charset="0"/>
              </a:rPr>
              <a:t>Général</a:t>
            </a:r>
          </a:p>
          <a:p>
            <a:pPr marL="1714500" lvl="3" indent="-342900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latin typeface="Gill Sans MT" panose="020B0502020104020203" pitchFamily="34" charset="0"/>
              </a:rPr>
              <a:t>Principales caractéristiques</a:t>
            </a:r>
          </a:p>
          <a:p>
            <a:pPr marL="1714500" lvl="3" indent="-342900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latin typeface="Gill Sans MT" panose="020B0502020104020203" pitchFamily="34" charset="0"/>
              </a:rPr>
              <a:t>Fournit des informations générales</a:t>
            </a:r>
          </a:p>
          <a:p>
            <a:pPr marL="1257300" lvl="2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>
                <a:latin typeface="Gill Sans MT" panose="020B0502020104020203" pitchFamily="34" charset="0"/>
              </a:rPr>
              <a:t>Procédure</a:t>
            </a:r>
          </a:p>
          <a:p>
            <a:pPr marL="1714500" lvl="3" indent="-342900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latin typeface="Gill Sans MT" panose="020B0502020104020203" pitchFamily="34" charset="0"/>
              </a:rPr>
              <a:t>Instructions dans un ordre logique/chronologique</a:t>
            </a:r>
          </a:p>
          <a:p>
            <a:pPr marL="1257300" lvl="2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 err="1">
                <a:latin typeface="Gill Sans MT" panose="020B0502020104020203" pitchFamily="34" charset="0"/>
              </a:rPr>
              <a:t>Références</a:t>
            </a:r>
            <a:r>
              <a:rPr lang="en-US" sz="2200" dirty="0">
                <a:latin typeface="Gill Sans MT" panose="020B0502020104020203" pitchFamily="34" charset="0"/>
              </a:rPr>
              <a:t> et aide</a:t>
            </a:r>
          </a:p>
          <a:p>
            <a:pPr marL="1714500" lvl="3" indent="-342900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latin typeface="Gill Sans MT" panose="020B0502020104020203" pitchFamily="34" charset="0"/>
              </a:rPr>
              <a:t> Personne à contacter en cas de problème </a:t>
            </a:r>
          </a:p>
        </p:txBody>
      </p:sp>
    </p:spTree>
    <p:extLst>
      <p:ext uri="{BB962C8B-B14F-4D97-AF65-F5344CB8AC3E}">
        <p14:creationId xmlns:p14="http://schemas.microsoft.com/office/powerpoint/2010/main" val="10478669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2328498"/>
            <a:ext cx="10972800" cy="2201003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ACTIVITÉ :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>
                <a:solidFill>
                  <a:srgbClr val="C55A11"/>
                </a:solidFill>
              </a:rPr>
              <a:t>BRAINSTROMING ET DISCUSSION SUR LE SOP</a:t>
            </a:r>
            <a:endParaRPr kumimoji="0" lang="en-US" sz="4000" b="1" i="0" u="none" strike="noStrike" kern="1200" cap="all" spc="0" normalizeH="0" baseline="0" noProof="0" dirty="0">
              <a:ln>
                <a:noFill/>
              </a:ln>
              <a:solidFill>
                <a:srgbClr val="C55A11"/>
              </a:solidFill>
              <a:effectLst/>
              <a:uLnTx/>
              <a:uFillTx/>
              <a:latin typeface="Gill Sans MT" panose="020B0502020104020203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6771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272715" y="913672"/>
            <a:ext cx="11742821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PROCÉDURES OPÉRATIONNELLES STANDARDISÉES (P.O.S.)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4A0CA2-A3FF-5529-912A-CAF13FD0D101}"/>
              </a:ext>
            </a:extLst>
          </p:cNvPr>
          <p:cNvSpPr txBox="1">
            <a:spLocks/>
          </p:cNvSpPr>
          <p:nvPr/>
        </p:nvSpPr>
        <p:spPr>
          <a:xfrm>
            <a:off x="736599" y="2425551"/>
            <a:ext cx="10990943" cy="3401912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2200" b="1" dirty="0">
                <a:latin typeface="Gill Sans MT" panose="020B0502020104020203" pitchFamily="34" charset="0"/>
              </a:rPr>
              <a:t>Les avantages d'un bon système de procédures opérationnelles normalisées</a:t>
            </a:r>
          </a:p>
          <a:p>
            <a:pPr marL="1257300" lvl="2" indent="-3429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sz="2200" dirty="0">
                <a:latin typeface="Gill Sans MT" panose="020B0502020104020203" pitchFamily="34" charset="0"/>
              </a:rPr>
              <a:t>Procédures normalisées et cohérentes, réduisant la variabilité d'un test à l'autre</a:t>
            </a:r>
          </a:p>
          <a:p>
            <a:pPr marL="1257300" lvl="2" indent="-3429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sz="2200" dirty="0">
                <a:latin typeface="Gill Sans MT" panose="020B0502020104020203" pitchFamily="34" charset="0"/>
              </a:rPr>
              <a:t>Moyens de reconstruction de l'étude</a:t>
            </a:r>
          </a:p>
          <a:p>
            <a:pPr marL="1257300" lvl="2" indent="-3429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sz="2200" dirty="0">
                <a:latin typeface="Gill Sans MT" panose="020B0502020104020203" pitchFamily="34" charset="0"/>
              </a:rPr>
              <a:t>Optimiser la façon de faire</a:t>
            </a:r>
          </a:p>
          <a:p>
            <a:pPr marL="1257300" lvl="2" indent="-3429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sz="2200" dirty="0">
                <a:latin typeface="Gill Sans MT" panose="020B0502020104020203" pitchFamily="34" charset="0"/>
              </a:rPr>
              <a:t>Enregistrer les améliorations techniques et administratives</a:t>
            </a:r>
          </a:p>
        </p:txBody>
      </p:sp>
    </p:spTree>
    <p:extLst>
      <p:ext uri="{BB962C8B-B14F-4D97-AF65-F5344CB8AC3E}">
        <p14:creationId xmlns:p14="http://schemas.microsoft.com/office/powerpoint/2010/main" val="32250782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91367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PROCÉDURES OPÉRATIONNELLES STANDARDISÉES (P.O.S.)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4A0CA2-A3FF-5529-912A-CAF13FD0D101}"/>
              </a:ext>
            </a:extLst>
          </p:cNvPr>
          <p:cNvSpPr txBox="1">
            <a:spLocks/>
          </p:cNvSpPr>
          <p:nvPr/>
        </p:nvSpPr>
        <p:spPr>
          <a:xfrm>
            <a:off x="493486" y="2435076"/>
            <a:ext cx="10972800" cy="3401912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200" b="1" dirty="0">
                <a:latin typeface="Gill Sans MT" panose="020B0502020104020203" pitchFamily="34" charset="0"/>
              </a:rPr>
              <a:t>Les avantages d'un bon </a:t>
            </a:r>
            <a:r>
              <a:rPr lang="en-US" sz="2200" b="1" dirty="0" err="1">
                <a:latin typeface="Gill Sans MT" panose="020B0502020104020203" pitchFamily="34" charset="0"/>
              </a:rPr>
              <a:t>système</a:t>
            </a:r>
            <a:r>
              <a:rPr lang="en-US" sz="2200" b="1" dirty="0">
                <a:latin typeface="Gill Sans MT" panose="020B0502020104020203" pitchFamily="34" charset="0"/>
              </a:rPr>
              <a:t> </a:t>
            </a:r>
            <a:r>
              <a:rPr lang="fr-FR" sz="2200" b="1" dirty="0">
                <a:latin typeface="Gill Sans MT" panose="020B0502020104020203" pitchFamily="34" charset="0"/>
              </a:rPr>
              <a:t>de procédures opérationnelles normalisées</a:t>
            </a:r>
          </a:p>
          <a:p>
            <a:pPr marL="1257300" lvl="2" indent="-3429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sz="2200" dirty="0">
                <a:latin typeface="Gill Sans MT" panose="020B0502020104020203" pitchFamily="34" charset="0"/>
              </a:rPr>
              <a:t>L'approbation de la direction formalise, son engagement en faveur de la qualité.</a:t>
            </a:r>
          </a:p>
          <a:p>
            <a:pPr marL="1257300" lvl="2" indent="-3429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sz="2200" dirty="0">
                <a:latin typeface="Gill Sans MT" panose="020B0502020104020203" pitchFamily="34" charset="0"/>
              </a:rPr>
              <a:t>Faciliter la documentation des techniques complexes</a:t>
            </a:r>
          </a:p>
          <a:p>
            <a:pPr marL="1257300" lvl="2" indent="-3429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sz="2200" dirty="0">
                <a:latin typeface="Gill Sans MT" panose="020B0502020104020203" pitchFamily="34" charset="0"/>
              </a:rPr>
              <a:t>Continuité en cas de rotation du personnel</a:t>
            </a:r>
          </a:p>
          <a:p>
            <a:pPr marL="1257300" lvl="2" indent="-3429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sz="2200" dirty="0">
                <a:latin typeface="Gill Sans MT" panose="020B0502020104020203" pitchFamily="34" charset="0"/>
              </a:rPr>
              <a:t>Manuel de formation aux formulaires </a:t>
            </a:r>
          </a:p>
          <a:p>
            <a:pPr marL="1257300" lvl="2" indent="-3429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sz="2200" dirty="0">
                <a:latin typeface="Gill Sans MT" panose="020B0502020104020203" pitchFamily="34" charset="0"/>
              </a:rPr>
              <a:t>Moyens de communication (par exemple, lors d'audits, de visites, de transferts de technologie)</a:t>
            </a:r>
          </a:p>
        </p:txBody>
      </p:sp>
    </p:spTree>
    <p:extLst>
      <p:ext uri="{BB962C8B-B14F-4D97-AF65-F5344CB8AC3E}">
        <p14:creationId xmlns:p14="http://schemas.microsoft.com/office/powerpoint/2010/main" val="1486237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91367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PROCÉDURES OPÉRATIONNELLES STANDARDISÉES (P.O.S.)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4A0CA2-A3FF-5529-912A-CAF13FD0D101}"/>
              </a:ext>
            </a:extLst>
          </p:cNvPr>
          <p:cNvSpPr txBox="1">
            <a:spLocks/>
          </p:cNvSpPr>
          <p:nvPr/>
        </p:nvSpPr>
        <p:spPr>
          <a:xfrm>
            <a:off x="736599" y="2711300"/>
            <a:ext cx="11092543" cy="3416783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2200" b="1" dirty="0">
                <a:latin typeface="Gill Sans MT" panose="020B0502020104020203" pitchFamily="34" charset="0"/>
              </a:rPr>
              <a:t>Les avantages d'un bon système de procédures opérationnelles normalisées</a:t>
            </a:r>
          </a:p>
          <a:p>
            <a:pPr marL="1257300" lvl="2" indent="-3429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sz="2200" dirty="0">
                <a:latin typeface="Gill Sans MT" panose="020B0502020104020203" pitchFamily="34" charset="0"/>
              </a:rPr>
              <a:t>Différentes façons de présenter un POS</a:t>
            </a:r>
          </a:p>
          <a:p>
            <a:pPr marL="1257300" lvl="2" indent="-3429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sz="2200" dirty="0">
                <a:latin typeface="Gill Sans MT" panose="020B0502020104020203" pitchFamily="34" charset="0"/>
              </a:rPr>
              <a:t>Il est important d'enregistrer la date d'adoption de la POS - nécessaire pour la traçabilité.</a:t>
            </a:r>
          </a:p>
          <a:p>
            <a:pPr marL="1257300" lvl="2" indent="-3429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sz="2200" dirty="0">
                <a:latin typeface="Gill Sans MT" panose="020B0502020104020203" pitchFamily="34" charset="0"/>
              </a:rPr>
              <a:t>En Europe, l'unité d'assurance qualité signe le POS (ce qui n'est pas nécessaire partout).</a:t>
            </a:r>
          </a:p>
        </p:txBody>
      </p:sp>
    </p:spTree>
    <p:extLst>
      <p:ext uri="{BB962C8B-B14F-4D97-AF65-F5344CB8AC3E}">
        <p14:creationId xmlns:p14="http://schemas.microsoft.com/office/powerpoint/2010/main" val="3327735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id="{6928A0A2-93AB-4C94-B43F-9358AD79956F}"/>
              </a:ext>
            </a:extLst>
          </p:cNvPr>
          <p:cNvSpPr txBox="1">
            <a:spLocks/>
          </p:cNvSpPr>
          <p:nvPr/>
        </p:nvSpPr>
        <p:spPr>
          <a:xfrm>
            <a:off x="617256" y="535214"/>
            <a:ext cx="3595513" cy="523989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6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800" b="1" dirty="0">
                <a:solidFill>
                  <a:schemeClr val="tx1"/>
                </a:solidFill>
                <a:latin typeface="Gill Sans MT"/>
              </a:rPr>
              <a:t>Contexte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E7422D7B-BE8D-4805-8E67-73E18D69C7C2}"/>
              </a:ext>
            </a:extLst>
          </p:cNvPr>
          <p:cNvSpPr txBox="1">
            <a:spLocks/>
          </p:cNvSpPr>
          <p:nvPr/>
        </p:nvSpPr>
        <p:spPr>
          <a:xfrm>
            <a:off x="4788329" y="648910"/>
            <a:ext cx="6913812" cy="512620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rgbClr val="C257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Protocole : Exigences en matière de BPL</a:t>
            </a:r>
          </a:p>
          <a:p>
            <a:pPr>
              <a:lnSpc>
                <a:spcPct val="100000"/>
              </a:lnSpc>
              <a:buClr>
                <a:srgbClr val="C257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Protocole : </a:t>
            </a:r>
            <a:r>
              <a:rPr lang="en-US" sz="2400" dirty="0" err="1">
                <a:solidFill>
                  <a:schemeClr val="tx1"/>
                </a:solidFill>
                <a:latin typeface="Gill Sans MT" panose="020B0502020104020203" pitchFamily="34" charset="0"/>
              </a:rPr>
              <a:t>Procédure</a:t>
            </a: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d'approbation</a:t>
            </a:r>
          </a:p>
          <a:p>
            <a:pPr>
              <a:lnSpc>
                <a:spcPct val="100000"/>
              </a:lnSpc>
              <a:buClr>
                <a:srgbClr val="C257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Amendements</a:t>
            </a:r>
          </a:p>
          <a:p>
            <a:pPr>
              <a:lnSpc>
                <a:spcPct val="100000"/>
              </a:lnSpc>
              <a:buClr>
                <a:srgbClr val="C257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Plan d'étude</a:t>
            </a:r>
          </a:p>
          <a:p>
            <a:pPr>
              <a:lnSpc>
                <a:spcPct val="100000"/>
              </a:lnSpc>
              <a:buClr>
                <a:srgbClr val="C257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Procédures </a:t>
            </a:r>
            <a:r>
              <a:rPr lang="en-US" sz="2400" dirty="0" err="1">
                <a:solidFill>
                  <a:schemeClr val="tx1"/>
                </a:solidFill>
                <a:latin typeface="Gill Sans MT" panose="020B0502020104020203" pitchFamily="34" charset="0"/>
              </a:rPr>
              <a:t>opérationnelles</a:t>
            </a: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Gill Sans MT" panose="020B0502020104020203" pitchFamily="34" charset="0"/>
              </a:rPr>
              <a:t>standardis</a:t>
            </a:r>
            <a:r>
              <a:rPr lang="en-US" sz="2400" dirty="0" err="1">
                <a:latin typeface="Gill Sans MT" panose="020B0502020104020203" pitchFamily="34" charset="0"/>
              </a:rPr>
              <a:t>é</a:t>
            </a:r>
            <a:r>
              <a:rPr lang="en-US" sz="2400" dirty="0" err="1">
                <a:solidFill>
                  <a:schemeClr val="tx1"/>
                </a:solidFill>
                <a:latin typeface="Gill Sans MT" panose="020B0502020104020203" pitchFamily="34" charset="0"/>
              </a:rPr>
              <a:t>es</a:t>
            </a: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(POS)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A258373-0413-4F4A-B0E8-F260C3CDFB95}"/>
              </a:ext>
            </a:extLst>
          </p:cNvPr>
          <p:cNvCxnSpPr>
            <a:cxnSpLocks/>
          </p:cNvCxnSpPr>
          <p:nvPr/>
        </p:nvCxnSpPr>
        <p:spPr>
          <a:xfrm>
            <a:off x="4488520" y="1572154"/>
            <a:ext cx="0" cy="3616830"/>
          </a:xfrm>
          <a:prstGeom prst="line">
            <a:avLst/>
          </a:prstGeom>
          <a:ln w="28575">
            <a:solidFill>
              <a:srgbClr val="C257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74295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180EDBD-ADBE-2088-ED91-96EECDE5CD78}"/>
              </a:ext>
            </a:extLst>
          </p:cNvPr>
          <p:cNvSpPr txBox="1"/>
          <p:nvPr/>
        </p:nvSpPr>
        <p:spPr>
          <a:xfrm>
            <a:off x="1331494" y="1411705"/>
            <a:ext cx="932046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cap="none" dirty="0"/>
              <a:t>Consulter le Manuel de formation à la bonne gestion des laboratoires à l'intention des formateurs </a:t>
            </a:r>
            <a:br>
              <a:rPr lang="en-US" sz="2400" cap="none" dirty="0"/>
            </a:br>
            <a:r>
              <a:rPr lang="en-US" sz="2400" cap="none" dirty="0">
                <a:hlinkClick r:id="rId2"/>
              </a:rPr>
              <a:t>https://livestocklab.ifas.ufl.edu/resources/glp/ </a:t>
            </a:r>
            <a:br>
              <a:rPr lang="en-US" sz="2400" cap="none" dirty="0"/>
            </a:br>
            <a:br>
              <a:rPr lang="en-US" sz="2400" cap="none" dirty="0"/>
            </a:br>
            <a:r>
              <a:rPr lang="en-US" sz="2400" cap="none" dirty="0"/>
              <a:t>Lien direct vers le manuel en PDF :</a:t>
            </a:r>
            <a:br>
              <a:rPr lang="en-US" sz="2400" cap="none" dirty="0"/>
            </a:br>
            <a:r>
              <a:rPr lang="en-US" sz="2400" u="sng" cap="none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 https://livestocklab.ifas.ufl.edu/media/livestocklabifasufledu/pdf-/MANUAL-Fethiere_UF_Good-lab-management-practices_2022.pdf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00517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21780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1571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315687" y="780322"/>
            <a:ext cx="11653156" cy="8255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PROTOCOLE : EXIGENCES DU GLP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8FB3FF-202C-FCEE-75C4-BF7979454E3C}"/>
              </a:ext>
            </a:extLst>
          </p:cNvPr>
          <p:cNvSpPr txBox="1">
            <a:spLocks/>
          </p:cNvSpPr>
          <p:nvPr/>
        </p:nvSpPr>
        <p:spPr bwMode="auto">
          <a:xfrm>
            <a:off x="1497239" y="1605822"/>
            <a:ext cx="3597729" cy="1242153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342900" marR="0" lvl="0" indent="-342900" algn="l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cap="none" dirty="0">
                <a:solidFill>
                  <a:schemeClr val="tx1"/>
                </a:solidFill>
                <a:ea typeface="+mn-ea"/>
                <a:cs typeface="Arial"/>
              </a:rPr>
              <a:t>Système de test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4A0CA2-A3FF-5529-912A-CAF13FD0D101}"/>
              </a:ext>
            </a:extLst>
          </p:cNvPr>
          <p:cNvSpPr txBox="1">
            <a:spLocks/>
          </p:cNvSpPr>
          <p:nvPr/>
        </p:nvSpPr>
        <p:spPr>
          <a:xfrm>
            <a:off x="4053570" y="1947151"/>
            <a:ext cx="5496830" cy="4685878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000" dirty="0">
                <a:latin typeface="Gill Sans MT" panose="020B0502020104020203" pitchFamily="34" charset="0"/>
              </a:rPr>
              <a:t>Description :</a:t>
            </a:r>
          </a:p>
          <a:p>
            <a:pPr marL="800100" lvl="2" indent="-34290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Gill Sans MT" panose="020B0502020104020203" pitchFamily="34" charset="0"/>
              </a:rPr>
              <a:t>Espèce, souche, état de santé</a:t>
            </a:r>
          </a:p>
          <a:p>
            <a:pPr marL="800100" lvl="2" indent="-34290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Gill Sans MT" panose="020B0502020104020203" pitchFamily="34" charset="0"/>
              </a:rPr>
              <a:t>Âge, poids, origine</a:t>
            </a:r>
          </a:p>
          <a:p>
            <a:pPr marL="800100" lvl="2" indent="-34290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Gill Sans MT" panose="020B0502020104020203" pitchFamily="34" charset="0"/>
              </a:rPr>
              <a:t>Conditions environnementales, élevage</a:t>
            </a:r>
          </a:p>
          <a:p>
            <a:pPr marL="800100" lvl="2" indent="-34290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Gill Sans MT" panose="020B0502020104020203" pitchFamily="34" charset="0"/>
              </a:rPr>
              <a:t>Régime alimentaire, source et contaminants éventuels</a:t>
            </a:r>
          </a:p>
          <a:p>
            <a:pPr marL="342900" lvl="2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000" dirty="0">
                <a:latin typeface="Gill Sans MT" panose="020B0502020104020203" pitchFamily="34" charset="0"/>
              </a:rPr>
              <a:t>Justification du choix</a:t>
            </a:r>
          </a:p>
          <a:p>
            <a:pPr marL="800100" lvl="2" indent="-34290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latin typeface="Gill Sans MT" panose="020B0502020104020203" pitchFamily="34" charset="0"/>
              </a:rPr>
              <a:t>Lignes</a:t>
            </a:r>
            <a:r>
              <a:rPr lang="en-US" sz="2000" dirty="0">
                <a:latin typeface="Gill Sans MT" panose="020B0502020104020203" pitchFamily="34" charset="0"/>
              </a:rPr>
              <a:t> directrices, </a:t>
            </a:r>
            <a:r>
              <a:rPr lang="en-US" sz="2000" dirty="0" err="1">
                <a:latin typeface="Gill Sans MT" panose="020B0502020104020203" pitchFamily="34" charset="0"/>
              </a:rPr>
              <a:t>règlements</a:t>
            </a:r>
            <a:endParaRPr lang="en-US" sz="2000" dirty="0">
              <a:latin typeface="Gill Sans MT" panose="020B0502020104020203" pitchFamily="34" charset="0"/>
            </a:endParaRPr>
          </a:p>
          <a:p>
            <a:pPr marL="800100" lvl="2" indent="-34290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latin typeface="Gill Sans MT" panose="020B0502020104020203" pitchFamily="34" charset="0"/>
              </a:rPr>
              <a:t>Données</a:t>
            </a:r>
            <a:r>
              <a:rPr lang="en-US" sz="2000" dirty="0">
                <a:latin typeface="Gill Sans MT" panose="020B0502020104020203" pitchFamily="34" charset="0"/>
              </a:rPr>
              <a:t> de base</a:t>
            </a:r>
          </a:p>
        </p:txBody>
      </p:sp>
    </p:spTree>
    <p:extLst>
      <p:ext uri="{BB962C8B-B14F-4D97-AF65-F5344CB8AC3E}">
        <p14:creationId xmlns:p14="http://schemas.microsoft.com/office/powerpoint/2010/main" val="1924125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946329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PROTOCOLE : EXIGENCES DU GLP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4A0CA2-A3FF-5529-912A-CAF13FD0D101}"/>
              </a:ext>
            </a:extLst>
          </p:cNvPr>
          <p:cNvSpPr txBox="1">
            <a:spLocks/>
          </p:cNvSpPr>
          <p:nvPr/>
        </p:nvSpPr>
        <p:spPr>
          <a:xfrm>
            <a:off x="1683656" y="2199515"/>
            <a:ext cx="8476344" cy="4070655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b="1" dirty="0">
                <a:latin typeface="Gill Sans MT" panose="020B0502020104020203" pitchFamily="34" charset="0"/>
              </a:rPr>
              <a:t>Conception expérimentale (en fonction de l'étude)</a:t>
            </a:r>
          </a:p>
          <a:p>
            <a:pPr marL="731520" lvl="1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Gill Sans MT" panose="020B0502020104020203" pitchFamily="34" charset="0"/>
              </a:rPr>
              <a:t>Détails du dosage : niveaux et fréquence</a:t>
            </a:r>
          </a:p>
          <a:p>
            <a:pPr marL="731520" lvl="1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Gill Sans MT" panose="020B0502020104020203" pitchFamily="34" charset="0"/>
              </a:rPr>
              <a:t>Véhicules</a:t>
            </a:r>
          </a:p>
          <a:p>
            <a:pPr marL="731520" lvl="1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Gill Sans MT" panose="020B0502020104020203" pitchFamily="34" charset="0"/>
              </a:rPr>
              <a:t>Préparation</a:t>
            </a:r>
          </a:p>
          <a:p>
            <a:pPr marL="731520" lvl="1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Gill Sans MT" panose="020B0502020104020203" pitchFamily="34" charset="0"/>
              </a:rPr>
              <a:t>Contrôle de la qualité (CQ)</a:t>
            </a:r>
          </a:p>
          <a:p>
            <a:pPr marL="3429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b="1" dirty="0">
                <a:latin typeface="Gill Sans MT" panose="020B0502020104020203" pitchFamily="34" charset="0"/>
              </a:rPr>
              <a:t>Randomisation des animaux</a:t>
            </a:r>
          </a:p>
          <a:p>
            <a:pPr marL="731520" marR="0" lvl="1" indent="-342900" algn="l" defTabSz="4572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200" dirty="0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Pré-test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+mn-cs"/>
            </a:endParaRPr>
          </a:p>
          <a:p>
            <a:pPr marL="731520" marR="0" lvl="1" indent="-342900" algn="l" defTabSz="4572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Pendant l'étude/cages/racks</a:t>
            </a:r>
          </a:p>
        </p:txBody>
      </p:sp>
    </p:spTree>
    <p:extLst>
      <p:ext uri="{BB962C8B-B14F-4D97-AF65-F5344CB8AC3E}">
        <p14:creationId xmlns:p14="http://schemas.microsoft.com/office/powerpoint/2010/main" val="2504965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2328498"/>
            <a:ext cx="10972800" cy="2201003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LECTURE :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>
                <a:solidFill>
                  <a:srgbClr val="C55A11"/>
                </a:solidFill>
              </a:rPr>
              <a:t>Les sections 8.1 et 8.2 de la 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>
                <a:solidFill>
                  <a:srgbClr val="C55A11"/>
                </a:solidFill>
              </a:rPr>
              <a:t>Règlements de l'OCDE</a:t>
            </a:r>
            <a:endParaRPr kumimoji="0" lang="en-US" sz="4000" b="1" i="0" u="none" strike="noStrike" kern="1200" cap="all" spc="0" normalizeH="0" baseline="0" noProof="0" dirty="0">
              <a:ln>
                <a:noFill/>
              </a:ln>
              <a:solidFill>
                <a:srgbClr val="C55A11"/>
              </a:solidFill>
              <a:effectLst/>
              <a:uLnTx/>
              <a:uFillTx/>
              <a:latin typeface="Gill Sans MT" panose="020B0502020104020203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916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91367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PROTOCOLE : PROCÉDURE D'APPROBATION 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0" dirty="0">
              <a:solidFill>
                <a:srgbClr val="C55A11"/>
              </a:solidFill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1200" cap="all" spc="0" normalizeH="0" baseline="0" noProof="0" dirty="0">
              <a:ln>
                <a:noFill/>
              </a:ln>
              <a:solidFill>
                <a:srgbClr val="C55A11"/>
              </a:solidFill>
              <a:effectLst/>
              <a:uLnTx/>
              <a:uFillTx/>
              <a:latin typeface="Gill Sans MT" panose="020B0502020104020203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4A0CA2-A3FF-5529-912A-CAF13FD0D101}"/>
              </a:ext>
            </a:extLst>
          </p:cNvPr>
          <p:cNvSpPr txBox="1">
            <a:spLocks/>
          </p:cNvSpPr>
          <p:nvPr/>
        </p:nvSpPr>
        <p:spPr>
          <a:xfrm>
            <a:off x="727526" y="2262384"/>
            <a:ext cx="10972800" cy="3681944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b="1" dirty="0">
                <a:latin typeface="Gill Sans MT" panose="020B0502020104020203" pitchFamily="34" charset="0"/>
              </a:rPr>
              <a:t>Approbation/revue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>
                <a:latin typeface="Gill Sans MT" panose="020B0502020104020203" pitchFamily="34" charset="0"/>
              </a:rPr>
              <a:t>Approuvé et daté par le directeur de l'étude avant le début de l'étude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>
                <a:latin typeface="Gill Sans MT" panose="020B0502020104020203" pitchFamily="34" charset="0"/>
              </a:rPr>
              <a:t>Prévoir du temps pour l'examen du protocole par l'unité d'assurance qualité (AQ)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>
                <a:latin typeface="Gill Sans MT" panose="020B0502020104020203" pitchFamily="34" charset="0"/>
              </a:rPr>
              <a:t>Prévoir du temps pour les corrections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>
                <a:latin typeface="Gill Sans MT" panose="020B0502020104020203" pitchFamily="34" charset="0"/>
              </a:rPr>
              <a:t>Prévoir un délai pour la distribution au personnel de l'étude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>
                <a:latin typeface="Gill Sans MT" panose="020B0502020104020203" pitchFamily="34" charset="0"/>
              </a:rPr>
              <a:t>Prévoir du temps pour la réunion préalable à l'étude</a:t>
            </a:r>
          </a:p>
        </p:txBody>
      </p:sp>
    </p:spTree>
    <p:extLst>
      <p:ext uri="{BB962C8B-B14F-4D97-AF65-F5344CB8AC3E}">
        <p14:creationId xmlns:p14="http://schemas.microsoft.com/office/powerpoint/2010/main" val="909395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91367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Amendements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4A0CA2-A3FF-5529-912A-CAF13FD0D101}"/>
              </a:ext>
            </a:extLst>
          </p:cNvPr>
          <p:cNvSpPr txBox="1">
            <a:spLocks/>
          </p:cNvSpPr>
          <p:nvPr/>
        </p:nvSpPr>
        <p:spPr>
          <a:xfrm>
            <a:off x="464457" y="2007655"/>
            <a:ext cx="10259785" cy="4509259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>
                <a:latin typeface="Gill Sans MT" panose="020B0502020104020203" pitchFamily="34" charset="0"/>
              </a:rPr>
              <a:t>Principaux éléments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200" dirty="0">
                <a:latin typeface="Gill Sans MT" panose="020B0502020104020203" pitchFamily="34" charset="0"/>
              </a:rPr>
              <a:t>Identification de l'étude/protocole et numéro d’identification unique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200" dirty="0">
                <a:latin typeface="Gill Sans MT" panose="020B0502020104020203" pitchFamily="34" charset="0"/>
              </a:rPr>
              <a:t>Description claire des modifications et des sections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200" dirty="0">
                <a:latin typeface="Gill Sans MT" panose="020B0502020104020203" pitchFamily="34" charset="0"/>
              </a:rPr>
              <a:t> modifiées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200" dirty="0">
                <a:latin typeface="Gill Sans MT" panose="020B0502020104020203" pitchFamily="34" charset="0"/>
              </a:rPr>
              <a:t>Raison du changement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200" dirty="0">
                <a:latin typeface="Gill Sans MT" panose="020B0502020104020203" pitchFamily="34" charset="0"/>
              </a:rPr>
              <a:t>Approbation par le directeur de l'étude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200" dirty="0">
                <a:latin typeface="Gill Sans MT" panose="020B0502020104020203" pitchFamily="34" charset="0"/>
              </a:rPr>
              <a:t>Processus d'examen</a:t>
            </a:r>
          </a:p>
          <a:p>
            <a:pPr marL="1257300" lvl="2" indent="-342900">
              <a:spcBef>
                <a:spcPts val="18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200" dirty="0">
                <a:latin typeface="Gill Sans MT" panose="020B0502020104020203" pitchFamily="34" charset="0"/>
              </a:rPr>
              <a:t>Diffusé à l'ensemble du personnel ayant reçu le protocole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59B2C4E-B96D-923B-0842-ACEF72CC802E}"/>
              </a:ext>
            </a:extLst>
          </p:cNvPr>
          <p:cNvSpPr/>
          <p:nvPr/>
        </p:nvSpPr>
        <p:spPr>
          <a:xfrm>
            <a:off x="8655861" y="3429000"/>
            <a:ext cx="3409449" cy="178668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Les amendements ne sont utilisés que pour les changements prévus dans l'étude.</a:t>
            </a:r>
          </a:p>
        </p:txBody>
      </p:sp>
    </p:spTree>
    <p:extLst>
      <p:ext uri="{BB962C8B-B14F-4D97-AF65-F5344CB8AC3E}">
        <p14:creationId xmlns:p14="http://schemas.microsoft.com/office/powerpoint/2010/main" val="925456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91367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AMENDEMENTS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4A0CA2-A3FF-5529-912A-CAF13FD0D101}"/>
              </a:ext>
            </a:extLst>
          </p:cNvPr>
          <p:cNvSpPr txBox="1">
            <a:spLocks/>
          </p:cNvSpPr>
          <p:nvPr/>
        </p:nvSpPr>
        <p:spPr>
          <a:xfrm>
            <a:off x="609600" y="1613955"/>
            <a:ext cx="4764314" cy="4728787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b="1" dirty="0">
                <a:latin typeface="Gill Sans MT" panose="020B0502020104020203" pitchFamily="34" charset="0"/>
              </a:rPr>
              <a:t>Liste de diffusion du protocole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>
                <a:latin typeface="Gill Sans MT" panose="020B0502020104020203" pitchFamily="34" charset="0"/>
              </a:rPr>
              <a:t>Directeur d'étude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>
                <a:latin typeface="Gill Sans MT" panose="020B0502020104020203" pitchFamily="34" charset="0"/>
              </a:rPr>
              <a:t>Parrainage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>
                <a:latin typeface="Gill Sans MT" panose="020B0502020104020203" pitchFamily="34" charset="0"/>
              </a:rPr>
              <a:t>Gestion (directeur de recherche)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>
                <a:latin typeface="Gill Sans MT" panose="020B0502020104020203" pitchFamily="34" charset="0"/>
              </a:rPr>
              <a:t>Fichier principal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>
                <a:latin typeface="Gill Sans MT" panose="020B0502020104020203" pitchFamily="34" charset="0"/>
              </a:rPr>
              <a:t>Archives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>
                <a:latin typeface="Gill Sans MT" panose="020B0502020104020203" pitchFamily="34" charset="0"/>
              </a:rPr>
              <a:t>Unité d'assurance qualité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42DC34-6F91-CE20-8542-CA6EB0B2D03B}"/>
              </a:ext>
            </a:extLst>
          </p:cNvPr>
          <p:cNvSpPr txBox="1"/>
          <p:nvPr/>
        </p:nvSpPr>
        <p:spPr>
          <a:xfrm>
            <a:off x="5373914" y="2666508"/>
            <a:ext cx="6208486" cy="32778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sz="2200" dirty="0">
                <a:latin typeface="Gill Sans MT" panose="020B0502020104020203" pitchFamily="34" charset="0"/>
              </a:rPr>
              <a:t>Technicien responsable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sz="2200" dirty="0"/>
              <a:t>Élevage d'animaux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sz="2200" dirty="0"/>
              <a:t>Laboratoire d'</a:t>
            </a:r>
            <a:r>
              <a:rPr lang="fr-FR" sz="2200" dirty="0">
                <a:latin typeface="Gill Sans MT" panose="020B0502020104020203" pitchFamily="34" charset="0"/>
              </a:rPr>
              <a:t>analyse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sz="2200" dirty="0">
                <a:latin typeface="Gill Sans MT" panose="020B0502020104020203" pitchFamily="34" charset="0"/>
              </a:rPr>
              <a:t>Nécropsie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sz="2200" dirty="0"/>
              <a:t>Pathologie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sz="2200" dirty="0">
                <a:latin typeface="Gill Sans MT" panose="020B0502020104020203" pitchFamily="34" charset="0"/>
              </a:rPr>
              <a:t>Statisticien</a:t>
            </a:r>
          </a:p>
        </p:txBody>
      </p:sp>
    </p:spTree>
    <p:extLst>
      <p:ext uri="{BB962C8B-B14F-4D97-AF65-F5344CB8AC3E}">
        <p14:creationId xmlns:p14="http://schemas.microsoft.com/office/powerpoint/2010/main" val="48975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91367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PLAN D'ÉTUDE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4A0CA2-A3FF-5529-912A-CAF13FD0D101}"/>
              </a:ext>
            </a:extLst>
          </p:cNvPr>
          <p:cNvSpPr txBox="1">
            <a:spLocks/>
          </p:cNvSpPr>
          <p:nvPr/>
        </p:nvSpPr>
        <p:spPr>
          <a:xfrm>
            <a:off x="257629" y="2209040"/>
            <a:ext cx="4923971" cy="3735287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u="sng" dirty="0">
                <a:latin typeface="Gill Sans MT" panose="020B0502020104020203" pitchFamily="34" charset="0"/>
              </a:rPr>
              <a:t>Plan d'études </a:t>
            </a:r>
            <a:r>
              <a:rPr lang="en-US" sz="2200" dirty="0">
                <a:latin typeface="Gill Sans MT" panose="020B0502020104020203" pitchFamily="34" charset="0"/>
              </a:rPr>
              <a:t>(règles n° 115) sur Excel avec dates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>
                <a:latin typeface="Gill Sans MT" panose="020B0502020104020203" pitchFamily="34" charset="0"/>
              </a:rPr>
              <a:t>Accueil des animaux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>
                <a:latin typeface="Gill Sans MT" panose="020B0502020104020203" pitchFamily="34" charset="0"/>
              </a:rPr>
              <a:t>Acclimatation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>
                <a:latin typeface="Gill Sans MT" panose="020B0502020104020203" pitchFamily="34" charset="0"/>
              </a:rPr>
              <a:t>Randomisation 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>
                <a:latin typeface="Gill Sans MT" panose="020B0502020104020203" pitchFamily="34" charset="0"/>
              </a:rPr>
              <a:t>Formulation et dosage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>
                <a:latin typeface="Gill Sans MT" panose="020B0502020104020203" pitchFamily="34" charset="0"/>
              </a:rPr>
              <a:t>Analyses des formulations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42DC34-6F91-CE20-8542-CA6EB0B2D03B}"/>
              </a:ext>
            </a:extLst>
          </p:cNvPr>
          <p:cNvSpPr txBox="1"/>
          <p:nvPr/>
        </p:nvSpPr>
        <p:spPr>
          <a:xfrm>
            <a:off x="5838371" y="2666507"/>
            <a:ext cx="6096000" cy="32778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>
                <a:latin typeface="Gill Sans MT" panose="020B0502020104020203" pitchFamily="34" charset="0"/>
              </a:rPr>
              <a:t>Signes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/>
              <a:t>Consommation d'aliments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>
                <a:latin typeface="Gill Sans MT" panose="020B0502020104020203" pitchFamily="34" charset="0"/>
              </a:rPr>
              <a:t>Poids du corps</a:t>
            </a:r>
            <a:endParaRPr lang="en-US" sz="2200" dirty="0"/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>
                <a:latin typeface="Gill Sans MT" panose="020B0502020104020203" pitchFamily="34" charset="0"/>
              </a:rPr>
              <a:t>Chimie du sang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/>
              <a:t>Analyse d'urine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>
                <a:latin typeface="Gill Sans MT" panose="020B0502020104020203" pitchFamily="34" charset="0"/>
              </a:rPr>
              <a:t>Nécropsie</a:t>
            </a:r>
          </a:p>
        </p:txBody>
      </p:sp>
    </p:spTree>
    <p:extLst>
      <p:ext uri="{BB962C8B-B14F-4D97-AF65-F5344CB8AC3E}">
        <p14:creationId xmlns:p14="http://schemas.microsoft.com/office/powerpoint/2010/main" val="1116178832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88DF4D2C-586D-4541-BADF-B249C5EEECA4}"/>
    </a:ext>
  </a:extLst>
</a:theme>
</file>

<file path=ppt/theme/theme2.xml><?xml version="1.0" encoding="utf-8"?>
<a:theme xmlns:a="http://schemas.openxmlformats.org/drawingml/2006/main" name="Content Slides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00DFB5C1-D665-4F19-9EAF-C6110DB5BA6E}"/>
    </a:ext>
  </a:extLst>
</a:theme>
</file>

<file path=ppt/theme/theme3.xml><?xml version="1.0" encoding="utf-8"?>
<a:theme xmlns:a="http://schemas.openxmlformats.org/drawingml/2006/main" name="Feed the Future-only branded blank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DE9E3B4F-FDE1-4B64-9B89-056BD7316A41}"/>
    </a:ext>
  </a:extLst>
</a:theme>
</file>

<file path=ppt/theme/theme4.xml><?xml version="1.0" encoding="utf-8"?>
<a:theme xmlns:a="http://schemas.openxmlformats.org/drawingml/2006/main" name="1_Feed the Future-only branded blank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4C398D5B-2E55-435B-836E-AEF8D0EF2199}"/>
    </a:ext>
  </a:extLst>
</a:theme>
</file>

<file path=ppt/theme/theme5.xml><?xml version="1.0" encoding="utf-8"?>
<a:theme xmlns:a="http://schemas.openxmlformats.org/drawingml/2006/main" name="1_Content Slides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AA1ABD90-5BC5-4B67-9FA6-0B7EAA7B1840}"/>
    </a:ext>
  </a:extLst>
</a:theme>
</file>

<file path=ppt/theme/theme6.xml><?xml version="1.0" encoding="utf-8"?>
<a:theme xmlns:a="http://schemas.openxmlformats.org/drawingml/2006/main" name="Closing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2F2C30D2-A155-4EF3-958C-7AD74E53249E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E99547EE107245AA63AAFE1B907A6C" ma:contentTypeVersion="16" ma:contentTypeDescription="Create a new document." ma:contentTypeScope="" ma:versionID="2f5bb5c20004e277d8ef89200eb75960">
  <xsd:schema xmlns:xsd="http://www.w3.org/2001/XMLSchema" xmlns:xs="http://www.w3.org/2001/XMLSchema" xmlns:p="http://schemas.microsoft.com/office/2006/metadata/properties" xmlns:ns2="ca92f18b-e98e-4ac2-9366-24e20b74cc85" xmlns:ns3="72dd9003-4c32-4172-aded-c42a49a6cc31" targetNamespace="http://schemas.microsoft.com/office/2006/metadata/properties" ma:root="true" ma:fieldsID="2f0b76d90607339c8e1525e2564f4125" ns2:_="" ns3:_="">
    <xsd:import namespace="ca92f18b-e98e-4ac2-9366-24e20b74cc85"/>
    <xsd:import namespace="72dd9003-4c32-4172-aded-c42a49a6cc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92f18b-e98e-4ac2-9366-24e20b74cc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a0c477a-f09e-4137-8c49-77869fdcca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dd9003-4c32-4172-aded-c42a49a6cc3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adab572-062c-4750-a417-21f0b0ad7a68}" ma:internalName="TaxCatchAll" ma:showField="CatchAllData" ma:web="72dd9003-4c32-4172-aded-c42a49a6cc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2dd9003-4c32-4172-aded-c42a49a6cc31" xsi:nil="true"/>
    <lcf76f155ced4ddcb4097134ff3c332f xmlns="ca92f18b-e98e-4ac2-9366-24e20b74cc8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2B89581-244D-402B-AD2E-3C5D54CB5E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92f18b-e98e-4ac2-9366-24e20b74cc85"/>
    <ds:schemaRef ds:uri="72dd9003-4c32-4172-aded-c42a49a6cc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9A92F9C-931E-4EF5-83B1-D237019A06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BEC582-9393-41AE-8057-68B6D767470C}">
  <ds:schemaRefs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dcmitype/"/>
    <ds:schemaRef ds:uri="75826b5d-971e-4109-a7c4-5eab32823b38"/>
    <ds:schemaRef ds:uri="http://schemas.microsoft.com/office/infopath/2007/PartnerControls"/>
    <ds:schemaRef ds:uri="http://purl.org/dc/elements/1.1/"/>
    <ds:schemaRef ds:uri="http://schemas.microsoft.com/office/2006/metadata/properties"/>
    <ds:schemaRef ds:uri="3924e43b-ab35-4ca7-9297-ce8abea5a429"/>
    <ds:schemaRef ds:uri="http://www.w3.org/XML/1998/namespace"/>
    <ds:schemaRef ds:uri="72dd9003-4c32-4172-aded-c42a49a6cc31"/>
    <ds:schemaRef ds:uri="ca92f18b-e98e-4ac2-9366-24e20b74cc8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LSIL Widescreen PPT template 2022</Template>
  <TotalTime>4549</TotalTime>
  <Words>879</Words>
  <Application>Microsoft Office PowerPoint</Application>
  <PresentationFormat>Grand écran</PresentationFormat>
  <Paragraphs>159</Paragraphs>
  <Slides>22</Slides>
  <Notes>19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6</vt:i4>
      </vt:variant>
      <vt:variant>
        <vt:lpstr>Titres des diapositives</vt:lpstr>
      </vt:variant>
      <vt:variant>
        <vt:i4>22</vt:i4>
      </vt:variant>
    </vt:vector>
  </HeadingPairs>
  <TitlesOfParts>
    <vt:vector size="33" baseType="lpstr">
      <vt:lpstr>Arial</vt:lpstr>
      <vt:lpstr>Calibri</vt:lpstr>
      <vt:lpstr>Courier New</vt:lpstr>
      <vt:lpstr>Gill Sans MT</vt:lpstr>
      <vt:lpstr>Wingdings</vt:lpstr>
      <vt:lpstr>Title Slide</vt:lpstr>
      <vt:lpstr>Content Slides</vt:lpstr>
      <vt:lpstr>Feed the Future-only branded blank</vt:lpstr>
      <vt:lpstr>1_Feed the Future-only branded blank</vt:lpstr>
      <vt:lpstr>1_Content Slides</vt:lpstr>
      <vt:lpstr>Closing Slides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Harper, Jim W</dc:creator>
  <cp:keywords>, docId:ABE91F8A11F834FEC6837FD24E0735AB</cp:keywords>
  <cp:lastModifiedBy>Isidore Gnanda</cp:lastModifiedBy>
  <cp:revision>85</cp:revision>
  <dcterms:created xsi:type="dcterms:W3CDTF">2022-06-14T17:18:14Z</dcterms:created>
  <dcterms:modified xsi:type="dcterms:W3CDTF">2023-08-16T17:44:07Z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0x01010014E99547EE107245AA63AAFE1B907A6C</vt:lpwstr>
  </property>
  <property fmtid="{D5CDD505-2E9C-101B-9397-08002B2CF9AE}" pid="3" name="MediaServiceImageTags">
    <vt:lpwstr/>
  </property>
</Properties>
</file>