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8" r:id="rId4"/>
    <p:sldMasterId id="2147483686" r:id="rId5"/>
    <p:sldMasterId id="2147483706" r:id="rId6"/>
    <p:sldMasterId id="2147483710" r:id="rId7"/>
    <p:sldMasterId id="2147483712" r:id="rId8"/>
    <p:sldMasterId id="2147483701" r:id="rId9"/>
  </p:sldMasterIdLst>
  <p:notesMasterIdLst>
    <p:notesMasterId r:id="rId27"/>
  </p:notesMasterIdLst>
  <p:handoutMasterIdLst>
    <p:handoutMasterId r:id="rId28"/>
  </p:handoutMasterIdLst>
  <p:sldIdLst>
    <p:sldId id="534" r:id="rId10"/>
    <p:sldId id="1236" r:id="rId11"/>
    <p:sldId id="1204" r:id="rId12"/>
    <p:sldId id="1226" r:id="rId13"/>
    <p:sldId id="1237" r:id="rId14"/>
    <p:sldId id="1227" r:id="rId15"/>
    <p:sldId id="1228" r:id="rId16"/>
    <p:sldId id="1229" r:id="rId17"/>
    <p:sldId id="1238" r:id="rId18"/>
    <p:sldId id="1230" r:id="rId19"/>
    <p:sldId id="1231" r:id="rId20"/>
    <p:sldId id="1233" r:id="rId21"/>
    <p:sldId id="1232" r:id="rId22"/>
    <p:sldId id="1235" r:id="rId23"/>
    <p:sldId id="1241" r:id="rId24"/>
    <p:sldId id="1239" r:id="rId25"/>
    <p:sldId id="1240" r:id="rId26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010B3E-C321-6AE5-C8F0-B68BD1C61438}" name="Ugalde-Brenes, Ana Y." initials="UBAY" userId="S::augaldebrenes@ufl.edu::505c0a3f-97de-431d-a885-c60a88eb4c55" providerId="AD"/>
  <p188:author id="{157E9873-3BF8-1D4A-9EC3-AC33484CD114}" name="Ana Yancy Ugalde" initials="AYU" userId="dee6a23d77e11596" providerId="Windows Live"/>
  <p188:author id="{D063B28E-2709-358B-F38A-C372CA11E254}" name="Bohn,Andrea B" initials="BB" userId="S::abohn@ufl.edu::58db57ce-5f1e-4d64-b1fa-7bf285c7878e" providerId="AD"/>
  <p188:author id="{AF0128E8-F4BA-F3D7-E7E2-61CB797FCEB6}" name="Ludgate,Nargiza" initials="L" userId="S::rnargiza@ufl.edu::000fff5d-da05-4fb9-b2a4-d90a3fcede5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hn, Andrea B" initials="" lastIdx="2" clrIdx="0"/>
  <p:cmAuthor id="2" name="Bohn,Andrea B" initials="" lastIdx="10" clrIdx="1"/>
  <p:cmAuthor id="3" name="Adesogan,Adegbola Tolulope" initials="" lastIdx="3" clrIdx="2"/>
  <p:cmAuthor id="4" name="Hendrickx,Saskia" initials="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7C9A"/>
    <a:srgbClr val="C55A11"/>
    <a:srgbClr val="4799B5"/>
    <a:srgbClr val="C25700"/>
    <a:srgbClr val="2C558B"/>
    <a:srgbClr val="D37D28"/>
    <a:srgbClr val="558BFF"/>
    <a:srgbClr val="94A54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22" autoAdjust="0"/>
    <p:restoredTop sz="91423" autoAdjust="0"/>
  </p:normalViewPr>
  <p:slideViewPr>
    <p:cSldViewPr snapToGrid="0">
      <p:cViewPr varScale="1">
        <p:scale>
          <a:sx n="66" d="100"/>
          <a:sy n="66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34" Type="http://schemas.microsoft.com/office/2018/10/relationships/authors" Target="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4CE6BD5-C939-414A-84EF-E2002A318B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F1438A-2A1F-4CB5-961E-F70239BC19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B67749-90F4-4641-8A3D-35E08BC77FE2}" type="datetimeFigureOut">
              <a:rPr lang="en-US"/>
              <a:pPr>
                <a:defRPr/>
              </a:pPr>
              <a:t>8/16/2023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B0E8A-A529-4C73-84D7-9499115B3A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551AE4-5A5E-4E04-9367-3B2CBF1978C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6A2205-4EB1-41AF-9DD4-CB88003DBA6A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2084313-EFD8-4F39-963D-4EE99FA884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04CADF-CCA4-4AC4-8DC4-BE5AF4226BD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6641CF-AC36-4A26-B9A6-CDD4DFE9F774}" type="datetimeFigureOut">
              <a:rPr lang="en-US"/>
              <a:t>8/16/2023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759DF36-9197-405B-924D-B29AC98309D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458FADC-DB8D-462B-8780-224021490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US" noProof="0"/>
              <a:t>Cliquez pour modifier les styles de texte du Master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2095A-D675-4463-8464-67EB06D8EAF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D9636-A054-42E9-B225-0538FF601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49FA0DD-E989-4BFC-87BD-F30995389F66}" type="slidenum">
              <a:rPr lang="en-US"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40A7CB4E-39B7-4166-8A5B-E1E00EE5E4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2D9491FB-71BB-4259-9321-7111D524E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A195356E-C670-40AC-8E15-1CADE84E5A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4F80E4-9078-4779-8110-71C7058D38F5}" type="slidenum">
              <a:rPr lang="en-US" altLang="en-US" smtClean="0">
                <a:latin typeface="Calibri" panose="020F0502020204030204" pitchFamily="34" charset="0"/>
              </a:rPr>
              <a:t>1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8386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3459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2614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9762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499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26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488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022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4916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666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484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251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911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52130220/" TargetMode="External"/><Relationship Id="rId3" Type="http://schemas.openxmlformats.org/officeDocument/2006/relationships/hyperlink" Target="mailto:livestock-lab@ufl.edu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s://livestocklab.ifas.ufl.edu/" TargetMode="External"/><Relationship Id="rId1" Type="http://schemas.openxmlformats.org/officeDocument/2006/relationships/slideMaster" Target="../slideMasters/slideMaster5.xml"/><Relationship Id="rId6" Type="http://schemas.openxmlformats.org/officeDocument/2006/relationships/hyperlink" Target="https://twitter.com/livestock_lab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6.jpeg"/><Relationship Id="rId10" Type="http://schemas.openxmlformats.org/officeDocument/2006/relationships/hyperlink" Target="https://www.youtube.com/channel/UCxaUOtFzMZ8eFysKHzQ70Pg" TargetMode="External"/><Relationship Id="rId4" Type="http://schemas.openxmlformats.org/officeDocument/2006/relationships/hyperlink" Target="https://www.facebook.com/LivestockLab" TargetMode="External"/><Relationship Id="rId9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3139F8-B272-4606-B909-1C0E20FBE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6611938"/>
            <a:ext cx="9634537" cy="2301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 Credit Goes Here</a:t>
            </a:r>
          </a:p>
        </p:txBody>
      </p:sp>
      <p:pic>
        <p:nvPicPr>
          <p:cNvPr id="6" name="Picture 9" descr="horizontal RGB white.eps">
            <a:extLst>
              <a:ext uri="{FF2B5EF4-FFF2-40B4-BE49-F238E27FC236}">
                <a16:creationId xmlns:a16="http://schemas.microsoft.com/office/drawing/2014/main" id="{C2E7430B-F192-4334-A296-C483A5B81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22250"/>
            <a:ext cx="34004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17142" y="5723098"/>
            <a:ext cx="6697133" cy="260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i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603252" y="5175082"/>
            <a:ext cx="10915649" cy="2682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 b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362457" y="3829050"/>
            <a:ext cx="9453033" cy="11953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aseline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5789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85B550-C815-442C-AB41-7B428B3414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8487A-EBDA-472E-AF83-EA8C634C8760}" type="datetimeFigureOut">
              <a:rPr lang="en-US"/>
              <a:pPr>
                <a:defRPr/>
              </a:pPr>
              <a:t>8/16/2023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978DF1-1B88-41C9-93F4-60B9CB5BA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BCFF0-30D1-4CEC-B95E-B6BADF7C6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76A61-BB6F-45EA-AC83-E8C6419E8C8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901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Left Justifi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567309" y="994016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130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609600" y="975969"/>
            <a:ext cx="10972800" cy="597049"/>
          </a:xfrm>
          <a:prstGeom prst="rect">
            <a:avLst/>
          </a:prstGeom>
          <a:noFill/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113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subhead,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87036" y="1025746"/>
            <a:ext cx="10972800" cy="597049"/>
          </a:xfrm>
          <a:prstGeom prst="rect">
            <a:avLst/>
          </a:prstGeom>
          <a:noFill/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388787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+mj-lt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688636" y="1903414"/>
            <a:ext cx="10871200" cy="452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 b="1" baseline="0">
                <a:solidFill>
                  <a:srgbClr val="C2570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71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893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2181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-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>
            <a:extLst>
              <a:ext uri="{FF2B5EF4-FFF2-40B4-BE49-F238E27FC236}">
                <a16:creationId xmlns:a16="http://schemas.microsoft.com/office/drawing/2014/main" id="{899E6EE8-7841-4FC4-A1DD-F8B4281DD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450" y="4787900"/>
            <a:ext cx="10344150" cy="1004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b="1" dirty="0">
                <a:ea typeface="Calibri" panose="020F0502020204030204" pitchFamily="34" charset="0"/>
                <a:cs typeface="Mangal" panose="02040503050203030202" pitchFamily="18" charset="0"/>
              </a:rPr>
              <a:t>Disclaimer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dirty="0">
                <a:ea typeface="Calibri" panose="020F0502020204030204" pitchFamily="34" charset="0"/>
                <a:cs typeface="Mangal" panose="02040503050203030202" pitchFamily="18" charset="0"/>
              </a:rPr>
              <a:t>This work was funded by the United States Agency for International Development (USAID) Bureau for Food Security under Agreement #AID-OAA-L-15-00003 as part of Feed the Future Innovation Lab for Livestock Systems, and by the Bill &amp; Melinda Gates Foundation OPP#1175487.  Any opinions, findings, conclusions, or recommendations expressed here are those of the authors alone. 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47AA20AE-D94A-4F30-B9E3-A1E88A7EA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325" y="1849438"/>
            <a:ext cx="6099175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dirty="0"/>
              <a:t>Feed the Future Innovation Lab for Livestock Systems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2"/>
              </a:rPr>
              <a:t>https://livestocklab.ifas.ufl.edu/</a:t>
            </a:r>
            <a:r>
              <a:rPr lang="en-US" altLang="en-US" dirty="0"/>
              <a:t> </a:t>
            </a:r>
          </a:p>
          <a:p>
            <a:pPr algn="ctr" eaLnBrk="1" hangingPunct="1">
              <a:defRPr/>
            </a:pPr>
            <a:r>
              <a:rPr lang="en-US" altLang="en-US" dirty="0"/>
              <a:t>(Subscribe to newsletter)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3"/>
              </a:rPr>
              <a:t>livestock-lab@ufl.edu</a:t>
            </a:r>
            <a:endParaRPr lang="en-US" altLang="en-US" dirty="0"/>
          </a:p>
        </p:txBody>
      </p:sp>
      <p:sp>
        <p:nvSpPr>
          <p:cNvPr id="6" name="AutoShape 7">
            <a:hlinkClick r:id="rId4"/>
            <a:extLst>
              <a:ext uri="{FF2B5EF4-FFF2-40B4-BE49-F238E27FC236}">
                <a16:creationId xmlns:a16="http://schemas.microsoft.com/office/drawing/2014/main" id="{7BCE3AC5-EF00-4FA7-A55D-14575F2F9D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6900" y="3509963"/>
            <a:ext cx="225425" cy="30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7" name="Picture 27">
            <a:hlinkClick r:id="rId4"/>
            <a:extLst>
              <a:ext uri="{FF2B5EF4-FFF2-40B4-BE49-F238E27FC236}">
                <a16:creationId xmlns:a16="http://schemas.microsoft.com/office/drawing/2014/main" id="{8C161D96-9D5D-41CF-A1F5-A2D951EB5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75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8">
            <a:hlinkClick r:id="rId6"/>
            <a:extLst>
              <a:ext uri="{FF2B5EF4-FFF2-40B4-BE49-F238E27FC236}">
                <a16:creationId xmlns:a16="http://schemas.microsoft.com/office/drawing/2014/main" id="{B09B90CB-07EA-4C44-B326-83BF8E605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588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9">
            <a:hlinkClick r:id="rId8"/>
            <a:extLst>
              <a:ext uri="{FF2B5EF4-FFF2-40B4-BE49-F238E27FC236}">
                <a16:creationId xmlns:a16="http://schemas.microsoft.com/office/drawing/2014/main" id="{535A2C0B-2669-43FD-9ADB-1456331A3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75" y="3482975"/>
            <a:ext cx="30638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0">
            <a:hlinkClick r:id="rId10"/>
            <a:extLst>
              <a:ext uri="{FF2B5EF4-FFF2-40B4-BE49-F238E27FC236}">
                <a16:creationId xmlns:a16="http://schemas.microsoft.com/office/drawing/2014/main" id="{CF6DD50B-8FA4-4703-928D-471D55327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13" y="3508375"/>
            <a:ext cx="94456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343071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7916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278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2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e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0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8E6F46-3839-424A-96DA-69E2CAA2DAC4}"/>
              </a:ext>
            </a:extLst>
          </p:cNvPr>
          <p:cNvSpPr/>
          <p:nvPr/>
        </p:nvSpPr>
        <p:spPr>
          <a:xfrm>
            <a:off x="0" y="5102225"/>
            <a:ext cx="12192000" cy="846138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EA3B1B-6260-42D7-9C2F-0A1ED9A243EB}"/>
              </a:ext>
            </a:extLst>
          </p:cNvPr>
          <p:cNvSpPr/>
          <p:nvPr/>
        </p:nvSpPr>
        <p:spPr>
          <a:xfrm>
            <a:off x="0" y="0"/>
            <a:ext cx="12192000" cy="10588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28" name="Picture 10" descr="horizontal RGB white.eps">
            <a:extLst>
              <a:ext uri="{FF2B5EF4-FFF2-40B4-BE49-F238E27FC236}">
                <a16:creationId xmlns:a16="http://schemas.microsoft.com/office/drawing/2014/main" id="{85047EED-C9F6-4957-AD86-FEAAB4650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22250"/>
            <a:ext cx="34004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1" descr="IFAS2013.png">
            <a:extLst>
              <a:ext uri="{FF2B5EF4-FFF2-40B4-BE49-F238E27FC236}">
                <a16:creationId xmlns:a16="http://schemas.microsoft.com/office/drawing/2014/main" id="{379B6D44-5E23-418F-BD35-56F7FABDE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2">
            <a:extLst>
              <a:ext uri="{FF2B5EF4-FFF2-40B4-BE49-F238E27FC236}">
                <a16:creationId xmlns:a16="http://schemas.microsoft.com/office/drawing/2014/main" id="{EFB7DB1A-4400-410B-8CAB-5151B16EC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3">
            <a:extLst>
              <a:ext uri="{FF2B5EF4-FFF2-40B4-BE49-F238E27FC236}">
                <a16:creationId xmlns:a16="http://schemas.microsoft.com/office/drawing/2014/main" id="{B20C7BDF-518B-4D82-9C1F-F73F8BDEF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4">
            <a:extLst>
              <a:ext uri="{FF2B5EF4-FFF2-40B4-BE49-F238E27FC236}">
                <a16:creationId xmlns:a16="http://schemas.microsoft.com/office/drawing/2014/main" id="{CAED4EDD-E9FD-4D8E-9E2C-CF8D4DEF2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0" r:id="rId2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56D163-F824-4A4E-A692-01EA2FD4C8D4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51" name="Picture 9" descr="horizontal RGB white.eps">
            <a:extLst>
              <a:ext uri="{FF2B5EF4-FFF2-40B4-BE49-F238E27FC236}">
                <a16:creationId xmlns:a16="http://schemas.microsoft.com/office/drawing/2014/main" id="{1E5CC8E4-80FD-4F5B-83A6-1EA1F1FFC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41288"/>
            <a:ext cx="2152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0" descr="IFAS2013.png">
            <a:extLst>
              <a:ext uri="{FF2B5EF4-FFF2-40B4-BE49-F238E27FC236}">
                <a16:creationId xmlns:a16="http://schemas.microsoft.com/office/drawing/2014/main" id="{3F09E0C1-9AC6-415F-9D68-95356B573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1">
            <a:extLst>
              <a:ext uri="{FF2B5EF4-FFF2-40B4-BE49-F238E27FC236}">
                <a16:creationId xmlns:a16="http://schemas.microsoft.com/office/drawing/2014/main" id="{39C7C098-D6F8-4F31-81FD-625C1ED42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2">
            <a:extLst>
              <a:ext uri="{FF2B5EF4-FFF2-40B4-BE49-F238E27FC236}">
                <a16:creationId xmlns:a16="http://schemas.microsoft.com/office/drawing/2014/main" id="{A1903CD8-F486-4680-B9F4-36172F132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3">
            <a:extLst>
              <a:ext uri="{FF2B5EF4-FFF2-40B4-BE49-F238E27FC236}">
                <a16:creationId xmlns:a16="http://schemas.microsoft.com/office/drawing/2014/main" id="{A322305C-8CBB-4021-BC9B-8FB6A8CDE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03EA7CC-45D1-47B9-8334-B9837F9EEC9C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" name="Picture 9" descr="horizontal RGB white.eps">
            <a:extLst>
              <a:ext uri="{FF2B5EF4-FFF2-40B4-BE49-F238E27FC236}">
                <a16:creationId xmlns:a16="http://schemas.microsoft.com/office/drawing/2014/main" id="{E12C7F51-2804-BD0D-7930-ED1202D834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30" y="95722"/>
            <a:ext cx="2638174" cy="448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1E1209B-423A-46D5-B95B-D377E0282F7E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4099" name="Picture 10" descr="IFAS2013.png">
            <a:extLst>
              <a:ext uri="{FF2B5EF4-FFF2-40B4-BE49-F238E27FC236}">
                <a16:creationId xmlns:a16="http://schemas.microsoft.com/office/drawing/2014/main" id="{FC0BDECE-BA58-49FA-8CBD-91709FE91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1">
            <a:extLst>
              <a:ext uri="{FF2B5EF4-FFF2-40B4-BE49-F238E27FC236}">
                <a16:creationId xmlns:a16="http://schemas.microsoft.com/office/drawing/2014/main" id="{F8D26DBF-AEA2-48B2-A64A-541B424DB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2">
            <a:extLst>
              <a:ext uri="{FF2B5EF4-FFF2-40B4-BE49-F238E27FC236}">
                <a16:creationId xmlns:a16="http://schemas.microsoft.com/office/drawing/2014/main" id="{90B1B9FA-C96E-4023-908A-668D89BF5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3">
            <a:extLst>
              <a:ext uri="{FF2B5EF4-FFF2-40B4-BE49-F238E27FC236}">
                <a16:creationId xmlns:a16="http://schemas.microsoft.com/office/drawing/2014/main" id="{B71EF118-8039-4C7A-A6E9-4B7AD7B95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 descr="horizontal RGB white.eps">
            <a:extLst>
              <a:ext uri="{FF2B5EF4-FFF2-40B4-BE49-F238E27FC236}">
                <a16:creationId xmlns:a16="http://schemas.microsoft.com/office/drawing/2014/main" id="{CF703472-B694-4FEE-B835-599B883BB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41288"/>
            <a:ext cx="2152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6D9BAD1-2393-4CD5-9A1F-AD8B2B816966}"/>
              </a:ext>
            </a:extLst>
          </p:cNvPr>
          <p:cNvSpPr/>
          <p:nvPr/>
        </p:nvSpPr>
        <p:spPr>
          <a:xfrm>
            <a:off x="0" y="0"/>
            <a:ext cx="12192000" cy="5807075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3" name="Subtitle 4">
            <a:extLst>
              <a:ext uri="{FF2B5EF4-FFF2-40B4-BE49-F238E27FC236}">
                <a16:creationId xmlns:a16="http://schemas.microsoft.com/office/drawing/2014/main" id="{2B468608-59A4-4F8D-A25D-BCA11D965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38" y="5256213"/>
            <a:ext cx="10952162" cy="11001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231775" indent="-231775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lvl="2" algn="ctr" eaLnBrk="1" hangingPunct="1">
              <a:lnSpc>
                <a:spcPts val="2000"/>
              </a:lnSpc>
              <a:defRPr/>
            </a:pPr>
            <a:r>
              <a:rPr lang="en-US" altLang="en-US" sz="2000" dirty="0">
                <a:solidFill>
                  <a:schemeClr val="bg1"/>
                </a:solidFill>
                <a:ea typeface="Gill Sans MT" panose="020B0502020104020203" pitchFamily="34" charset="0"/>
                <a:cs typeface="Gill Sans MT" panose="020B0502020104020203" pitchFamily="34" charset="0"/>
              </a:rPr>
              <a:t>www.feedthefuture.gov</a:t>
            </a:r>
          </a:p>
        </p:txBody>
      </p:sp>
      <p:pic>
        <p:nvPicPr>
          <p:cNvPr id="5124" name="Picture 2" descr="vertical RGB white.eps">
            <a:extLst>
              <a:ext uri="{FF2B5EF4-FFF2-40B4-BE49-F238E27FC236}">
                <a16:creationId xmlns:a16="http://schemas.microsoft.com/office/drawing/2014/main" id="{609779E8-5564-468D-85B4-8EF5455FF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5" y="1668463"/>
            <a:ext cx="5480050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0" descr="IFAS2013.png">
            <a:extLst>
              <a:ext uri="{FF2B5EF4-FFF2-40B4-BE49-F238E27FC236}">
                <a16:creationId xmlns:a16="http://schemas.microsoft.com/office/drawing/2014/main" id="{CFCC25AB-2CC8-4D7F-99E8-B3B738CC2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>
            <a:extLst>
              <a:ext uri="{FF2B5EF4-FFF2-40B4-BE49-F238E27FC236}">
                <a16:creationId xmlns:a16="http://schemas.microsoft.com/office/drawing/2014/main" id="{FDFAA373-19EC-48E6-A4F7-AE5448981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2">
            <a:extLst>
              <a:ext uri="{FF2B5EF4-FFF2-40B4-BE49-F238E27FC236}">
                <a16:creationId xmlns:a16="http://schemas.microsoft.com/office/drawing/2014/main" id="{C5F3F258-8643-4741-B03C-0ACF43047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3">
            <a:extLst>
              <a:ext uri="{FF2B5EF4-FFF2-40B4-BE49-F238E27FC236}">
                <a16:creationId xmlns:a16="http://schemas.microsoft.com/office/drawing/2014/main" id="{8DE84404-2162-48D3-9900-5EF681443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40" r:id="rId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stocklab.ifas.ufl.edu/media/livestocklabifasufledu/pdf-/MANUAL-Fethiere_UF_Good-lab-management-practices_2022.pdf" TargetMode="External"/><Relationship Id="rId2" Type="http://schemas.openxmlformats.org/officeDocument/2006/relationships/hyperlink" Target="https://livestocklab.ifas.ufl.edu/resources/glp/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DB2883-8D42-45E2-B2AD-5FD6D15AAF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8788" y="1654301"/>
            <a:ext cx="11274424" cy="177469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4400" b="1" dirty="0">
                <a:solidFill>
                  <a:srgbClr val="4799B5"/>
                </a:solidFill>
                <a:ea typeface="+mj-ea"/>
                <a:cs typeface="Segoe UI"/>
              </a:rPr>
              <a:t>BONNES PRATIQUES DE LABORATOIRE PROTOCOLES D'ÉTUDE (PARTIE 1</a:t>
            </a:r>
            <a:r>
              <a:rPr lang="en-US" sz="4000" b="1" dirty="0">
                <a:solidFill>
                  <a:srgbClr val="4799B5"/>
                </a:solidFill>
                <a:ea typeface="+mj-ea"/>
                <a:cs typeface="Segoe UI"/>
              </a:rPr>
              <a:t>)</a:t>
            </a:r>
            <a:endParaRPr lang="en-US" sz="44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335004-4BB1-3BBF-C24E-A544838E9A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175" y="5309552"/>
            <a:ext cx="10915649" cy="722798"/>
          </a:xfrm>
        </p:spPr>
        <p:txBody>
          <a:bodyPr/>
          <a:lstStyle/>
          <a:p>
            <a:r>
              <a:rPr lang="en-US" sz="2000" dirty="0"/>
              <a:t>LABORATOIRE D'INNOVATION "NOURRIR L'AVENIR" POUR LES SYSTÈMES D'ÉLEVAGE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B53F2E-7859-E5A3-4409-7149418B4015}"/>
              </a:ext>
            </a:extLst>
          </p:cNvPr>
          <p:cNvSpPr txBox="1"/>
          <p:nvPr/>
        </p:nvSpPr>
        <p:spPr>
          <a:xfrm>
            <a:off x="961451" y="3642593"/>
            <a:ext cx="103206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Matériel supplémentaire pour le manuel de formation à la bonne gestion des laboratoires à l'intention des formateurs</a:t>
            </a:r>
          </a:p>
          <a:p>
            <a:pPr algn="ctr"/>
            <a:r>
              <a:rPr lang="en-US" sz="2200" dirty="0"/>
              <a:t>Préparé par Richard Fethiere, Université de Floride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511629" y="1136829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PROTOCOLE/PLAN D'ÉTUDE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829129" y="2319259"/>
            <a:ext cx="9301842" cy="4226684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Exigences en matière de BPL  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400" b="1" dirty="0">
                <a:latin typeface="Gill Sans MT" panose="020B0502020104020203" pitchFamily="34" charset="0"/>
              </a:rPr>
              <a:t>La description des éléments de test et de contrôle comprend généralement les éléments suivants :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dirty="0">
                <a:latin typeface="Gill Sans MT" panose="020B0502020104020203" pitchFamily="34" charset="0"/>
              </a:rPr>
              <a:t>Nom chimique (de l'engrais, du fourrage, de l'herbe, etc.)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dirty="0">
                <a:latin typeface="Gill Sans MT" panose="020B0502020104020203" pitchFamily="34" charset="0"/>
              </a:rPr>
              <a:t>Numéro du lot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dirty="0">
                <a:latin typeface="Gill Sans MT" panose="020B0502020104020203" pitchFamily="34" charset="0"/>
              </a:rPr>
              <a:t>Spécifications</a:t>
            </a:r>
          </a:p>
        </p:txBody>
      </p:sp>
    </p:spTree>
    <p:extLst>
      <p:ext uri="{BB962C8B-B14F-4D97-AF65-F5344CB8AC3E}">
        <p14:creationId xmlns:p14="http://schemas.microsoft.com/office/powerpoint/2010/main" val="2858828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91367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PROTOCOLE/PLAN D'ÉTUDE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341373" y="2246687"/>
            <a:ext cx="5754627" cy="4175501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Exigences en matière de BPL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400" b="1" dirty="0">
                <a:latin typeface="Gill Sans MT" panose="020B0502020104020203" pitchFamily="34" charset="0"/>
              </a:rPr>
              <a:t>Installation d'essai/bailleur :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dirty="0">
                <a:latin typeface="Gill Sans MT" panose="020B0502020104020203" pitchFamily="34" charset="0"/>
              </a:rPr>
              <a:t>Adresses 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dirty="0">
                <a:latin typeface="Gill Sans MT" panose="020B0502020104020203" pitchFamily="34" charset="0"/>
              </a:rPr>
              <a:t>Lieux de l'étude (il peut s'agir d'une étude multisites)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dirty="0">
                <a:latin typeface="Gill Sans MT" panose="020B0502020104020203" pitchFamily="34" charset="0"/>
              </a:rPr>
              <a:t>Recours à des consultants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dirty="0">
                <a:latin typeface="Gill Sans MT" panose="020B0502020104020203" pitchFamily="34" charset="0"/>
              </a:rPr>
              <a:t>Recours à des sous-trait</a:t>
            </a:r>
            <a:r>
              <a:rPr lang="en-US" dirty="0">
                <a:latin typeface="Gill Sans MT" panose="020B0502020104020203" pitchFamily="34" charset="0"/>
              </a:rPr>
              <a:t>ants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F59964-21D6-BD73-E013-DC229BAB4EA3}"/>
              </a:ext>
            </a:extLst>
          </p:cNvPr>
          <p:cNvSpPr txBox="1"/>
          <p:nvPr/>
        </p:nvSpPr>
        <p:spPr>
          <a:xfrm>
            <a:off x="6004236" y="2936520"/>
            <a:ext cx="5846391" cy="20639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200" dirty="0">
                <a:latin typeface="Gill Sans MT" panose="020B0502020104020203" pitchFamily="34" charset="0"/>
              </a:rPr>
              <a:t>Les BPL exigent que vous identifiiez tous les partenaires participant à l'étude. Dans certaines études multisites, il peut y avoir plusieurs partenaires de ce type.</a:t>
            </a:r>
            <a:endParaRPr lang="fr-FR" sz="2200" i="1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302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91367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PROTOCOLE/PLAN D'ÉTUDE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346528" y="2201330"/>
            <a:ext cx="11036300" cy="340191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Exigences en matière de BPL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b="1" dirty="0">
                <a:latin typeface="Gill Sans MT" panose="020B0502020104020203" pitchFamily="34" charset="0"/>
              </a:rPr>
              <a:t>Directeur de l'étude et personnel responsable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Gill Sans MT" panose="020B0502020104020203" pitchFamily="34" charset="0"/>
              </a:rPr>
              <a:t>Le directeur de l'étude doit être identifié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Gill Sans MT" panose="020B0502020104020203" pitchFamily="34" charset="0"/>
              </a:rPr>
              <a:t>Doit identifier les investigateurs principaux pour les études multi-sites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Gill Sans MT" panose="020B0502020104020203" pitchFamily="34" charset="0"/>
              </a:rPr>
              <a:t>Peut identifier d'autres chercheurs responsables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Gill Sans MT" panose="020B0502020104020203" pitchFamily="34" charset="0"/>
              </a:rPr>
              <a:t>Peut identifier le contrôleur de l'étude s'il en est désigné un</a:t>
            </a:r>
          </a:p>
        </p:txBody>
      </p:sp>
    </p:spTree>
    <p:extLst>
      <p:ext uri="{BB962C8B-B14F-4D97-AF65-F5344CB8AC3E}">
        <p14:creationId xmlns:p14="http://schemas.microsoft.com/office/powerpoint/2010/main" val="3817803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91367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PROTOCOLE/PLAN D'ÉTUDE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720271" y="2068887"/>
            <a:ext cx="9875158" cy="4302884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Exigences en matière de BPL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b="1" dirty="0">
                <a:latin typeface="Gill Sans MT" panose="020B0502020104020203" pitchFamily="34" charset="0"/>
              </a:rPr>
              <a:t>Dates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Gill Sans MT" panose="020B0502020104020203" pitchFamily="34" charset="0"/>
              </a:rPr>
              <a:t>Dates proposées pour le début et la fin de l'expérience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Gill Sans MT" panose="020B0502020104020203" pitchFamily="34" charset="0"/>
              </a:rPr>
              <a:t>Date d'approbation du protocole par le directeur de l'étude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Gill Sans MT" panose="020B0502020104020203" pitchFamily="34" charset="0"/>
              </a:rPr>
              <a:t>Date signée par la direction si nécessaire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Gill Sans MT" panose="020B0502020104020203" pitchFamily="34" charset="0"/>
              </a:rPr>
              <a:t>Date signée par le sponsor si nécessaire</a:t>
            </a:r>
          </a:p>
        </p:txBody>
      </p:sp>
    </p:spTree>
    <p:extLst>
      <p:ext uri="{BB962C8B-B14F-4D97-AF65-F5344CB8AC3E}">
        <p14:creationId xmlns:p14="http://schemas.microsoft.com/office/powerpoint/2010/main" val="4210346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91367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PROTOCOLE/PLAN D'ÉTUDE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687613" y="2090659"/>
            <a:ext cx="9530444" cy="428111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Exigences en matière de BPL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b="1" dirty="0">
                <a:latin typeface="Gill Sans MT" panose="020B0502020104020203" pitchFamily="34" charset="0"/>
              </a:rPr>
              <a:t>Dates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Gill Sans MT" panose="020B0502020104020203" pitchFamily="34" charset="0"/>
              </a:rPr>
              <a:t>Dates proposées pour le début et la fin de l'expérience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Gill Sans MT" panose="020B0502020104020203" pitchFamily="34" charset="0"/>
              </a:rPr>
              <a:t>Date d'approbation du protocole par le directeur de l'étude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Gill Sans MT" panose="020B0502020104020203" pitchFamily="34" charset="0"/>
              </a:rPr>
              <a:t>Date signée par la direction si nécessaire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Gill Sans MT" panose="020B0502020104020203" pitchFamily="34" charset="0"/>
              </a:rPr>
              <a:t>Date signée par le sponsor si nécessaire</a:t>
            </a:r>
          </a:p>
        </p:txBody>
      </p:sp>
    </p:spTree>
    <p:extLst>
      <p:ext uri="{BB962C8B-B14F-4D97-AF65-F5344CB8AC3E}">
        <p14:creationId xmlns:p14="http://schemas.microsoft.com/office/powerpoint/2010/main" val="1000111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FD589CD-796F-CD1C-D934-1D716867612A}"/>
              </a:ext>
            </a:extLst>
          </p:cNvPr>
          <p:cNvSpPr txBox="1"/>
          <p:nvPr/>
        </p:nvSpPr>
        <p:spPr>
          <a:xfrm>
            <a:off x="1331494" y="1411705"/>
            <a:ext cx="932046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cap="none" dirty="0"/>
              <a:t>Consulter le Manuel de formation à la bonne gestion des laboratoires à l'intention des formateurs </a:t>
            </a:r>
            <a:br>
              <a:rPr lang="en-US" sz="2400" cap="none" dirty="0"/>
            </a:br>
            <a:r>
              <a:rPr lang="en-US" sz="2400" cap="none" dirty="0">
                <a:hlinkClick r:id="rId2"/>
              </a:rPr>
              <a:t>https://livestocklab.ifas.ufl.edu/resources/glp/ </a:t>
            </a:r>
            <a:br>
              <a:rPr lang="en-US" sz="2400" cap="none" dirty="0"/>
            </a:br>
            <a:br>
              <a:rPr lang="en-US" sz="2400" cap="none" dirty="0"/>
            </a:br>
            <a:r>
              <a:rPr lang="en-US" sz="2400" cap="none" dirty="0"/>
              <a:t>Lien direct vers le manuel en PDF :</a:t>
            </a:r>
            <a:br>
              <a:rPr lang="en-US" sz="2400" cap="none" dirty="0"/>
            </a:br>
            <a:r>
              <a:rPr lang="en-US" sz="2400" u="sng" cap="none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 https://livestocklab.ifas.ufl.edu/media/livestocklabifasufledu/pdf-/MANUAL-Fethiere_UF_Good-lab-management-practices_2022.pdf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86155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1371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910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6928A0A2-93AB-4C94-B43F-9358AD79956F}"/>
              </a:ext>
            </a:extLst>
          </p:cNvPr>
          <p:cNvSpPr txBox="1">
            <a:spLocks/>
          </p:cNvSpPr>
          <p:nvPr/>
        </p:nvSpPr>
        <p:spPr>
          <a:xfrm>
            <a:off x="617256" y="535214"/>
            <a:ext cx="3595513" cy="52398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6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800" b="1" dirty="0">
                <a:solidFill>
                  <a:schemeClr val="tx1"/>
                </a:solidFill>
                <a:latin typeface="Gill Sans MT"/>
              </a:rPr>
              <a:t>Contexte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E7422D7B-BE8D-4805-8E67-73E18D69C7C2}"/>
              </a:ext>
            </a:extLst>
          </p:cNvPr>
          <p:cNvSpPr txBox="1">
            <a:spLocks/>
          </p:cNvSpPr>
          <p:nvPr/>
        </p:nvSpPr>
        <p:spPr>
          <a:xfrm>
            <a:off x="4788329" y="648910"/>
            <a:ext cx="6913812" cy="512620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Types de règles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  <a:latin typeface="Gill Sans MT" panose="020B0502020104020203" pitchFamily="34" charset="0"/>
              </a:rPr>
              <a:t> Protocole </a:t>
            </a: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/ Plan d'étude 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A258373-0413-4F4A-B0E8-F260C3CDFB95}"/>
              </a:ext>
            </a:extLst>
          </p:cNvPr>
          <p:cNvCxnSpPr>
            <a:cxnSpLocks/>
          </p:cNvCxnSpPr>
          <p:nvPr/>
        </p:nvCxnSpPr>
        <p:spPr>
          <a:xfrm>
            <a:off x="4488520" y="1572154"/>
            <a:ext cx="0" cy="3616830"/>
          </a:xfrm>
          <a:prstGeom prst="line">
            <a:avLst/>
          </a:prstGeom>
          <a:ln w="28575">
            <a:solidFill>
              <a:srgbClr val="C257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0597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91367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TYPES DE RÈGLES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8FB3FF-202C-FCEE-75C4-BF7979454E3C}"/>
              </a:ext>
            </a:extLst>
          </p:cNvPr>
          <p:cNvSpPr txBox="1">
            <a:spLocks/>
          </p:cNvSpPr>
          <p:nvPr/>
        </p:nvSpPr>
        <p:spPr bwMode="auto">
          <a:xfrm>
            <a:off x="609600" y="1891572"/>
            <a:ext cx="3200400" cy="457928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R="0" lvl="0" algn="l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cap="none" dirty="0">
                <a:solidFill>
                  <a:schemeClr val="tx1"/>
                </a:solidFill>
                <a:ea typeface="+mn-ea"/>
                <a:cs typeface="Arial"/>
              </a:rPr>
              <a:t>Instructions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711199" y="2730350"/>
            <a:ext cx="9811657" cy="2509307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2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800" dirty="0">
                <a:latin typeface="Gill Sans MT" panose="020B0502020104020203" pitchFamily="34" charset="0"/>
              </a:rPr>
              <a:t>Établi par des experts scientifiques internationalement reconnus</a:t>
            </a:r>
          </a:p>
          <a:p>
            <a:pPr marL="342900" indent="-342900">
              <a:lnSpc>
                <a:spcPct val="2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800" dirty="0">
                <a:latin typeface="Gill Sans MT" panose="020B0502020104020203" pitchFamily="34" charset="0"/>
              </a:rPr>
              <a:t>Définir ce qui doit être inclus dans les études</a:t>
            </a:r>
          </a:p>
        </p:txBody>
      </p:sp>
    </p:spTree>
    <p:extLst>
      <p:ext uri="{BB962C8B-B14F-4D97-AF65-F5344CB8AC3E}">
        <p14:creationId xmlns:p14="http://schemas.microsoft.com/office/powerpoint/2010/main" val="1924125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91367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TYPES DE RÈGLES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8FB3FF-202C-FCEE-75C4-BF7979454E3C}"/>
              </a:ext>
            </a:extLst>
          </p:cNvPr>
          <p:cNvSpPr txBox="1">
            <a:spLocks/>
          </p:cNvSpPr>
          <p:nvPr/>
        </p:nvSpPr>
        <p:spPr bwMode="auto">
          <a:xfrm>
            <a:off x="609600" y="1733730"/>
            <a:ext cx="11163300" cy="457928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R="0" lvl="0" algn="l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cap="none" dirty="0">
                <a:solidFill>
                  <a:schemeClr val="tx1"/>
                </a:solidFill>
                <a:ea typeface="+mn-ea"/>
                <a:cs typeface="Arial"/>
              </a:rPr>
              <a:t>Protocole / Plan d'étude 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1756228" y="2414666"/>
            <a:ext cx="7242629" cy="4000647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400" dirty="0">
                <a:latin typeface="Gill Sans MT" panose="020B0502020104020203" pitchFamily="34" charset="0"/>
              </a:rPr>
              <a:t>Approuvé par le directeur de l'étude</a:t>
            </a:r>
          </a:p>
          <a:p>
            <a:pPr marL="342900" indent="-34290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400" dirty="0">
                <a:latin typeface="Gill Sans MT" panose="020B0502020104020203" pitchFamily="34" charset="0"/>
              </a:rPr>
              <a:t>Peut suivre des directives</a:t>
            </a:r>
          </a:p>
          <a:p>
            <a:pPr marL="342900" indent="-34290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400" dirty="0">
                <a:latin typeface="Gill Sans MT" panose="020B0502020104020203" pitchFamily="34" charset="0"/>
              </a:rPr>
              <a:t>Description des principaux événements de l'étude</a:t>
            </a:r>
          </a:p>
          <a:p>
            <a:pPr marL="342900" indent="-34290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400" dirty="0">
                <a:latin typeface="Gill Sans MT" panose="020B0502020104020203" pitchFamily="34" charset="0"/>
              </a:rPr>
              <a:t>Fournit des échéances globales</a:t>
            </a:r>
          </a:p>
          <a:p>
            <a:pPr algn="r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</a:pPr>
            <a:endParaRPr lang="en-US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965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91367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TYPES DE RÈGLES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8FB3FF-202C-FCEE-75C4-BF7979454E3C}"/>
              </a:ext>
            </a:extLst>
          </p:cNvPr>
          <p:cNvSpPr txBox="1">
            <a:spLocks/>
          </p:cNvSpPr>
          <p:nvPr/>
        </p:nvSpPr>
        <p:spPr bwMode="auto">
          <a:xfrm>
            <a:off x="609600" y="1733730"/>
            <a:ext cx="11163300" cy="457928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R="0" lvl="0" algn="l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cap="none" dirty="0">
                <a:solidFill>
                  <a:schemeClr val="tx1"/>
                </a:solidFill>
                <a:ea typeface="+mn-ea"/>
                <a:cs typeface="Arial"/>
              </a:rPr>
              <a:t>Protocole / Plan d'étude 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1565729" y="2434477"/>
            <a:ext cx="9612086" cy="384099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2200" b="1" dirty="0">
                <a:latin typeface="Gill Sans MT" panose="020B0502020104020203" pitchFamily="34" charset="0"/>
              </a:rPr>
              <a:t>Document pivot :</a:t>
            </a:r>
          </a:p>
          <a:p>
            <a:pPr marL="914400" lvl="1" indent="-4572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r-FR" sz="2400" dirty="0">
                <a:latin typeface="Gill Sans MT" panose="020B0502020104020203" pitchFamily="34" charset="0"/>
              </a:rPr>
              <a:t>Pour la communication avec le personnel de l'étude</a:t>
            </a:r>
          </a:p>
          <a:p>
            <a:pPr marL="914400" lvl="1" indent="-4572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r-FR" sz="2400" dirty="0">
                <a:latin typeface="Gill Sans MT" panose="020B0502020104020203" pitchFamily="34" charset="0"/>
              </a:rPr>
              <a:t> Fixer les objectifs de l'étude</a:t>
            </a:r>
          </a:p>
          <a:p>
            <a:pPr marL="914400" lvl="1" indent="-4572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r-FR" sz="2400" dirty="0">
                <a:latin typeface="Gill Sans MT" panose="020B0502020104020203" pitchFamily="34" charset="0"/>
              </a:rPr>
              <a:t>Pour des raisons contractuelles (par exemple, entre le laboratoire sous contrat et le bailleur)</a:t>
            </a:r>
          </a:p>
          <a:p>
            <a:pPr marL="914400" lvl="1" indent="-4572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r-FR" sz="2400" dirty="0">
                <a:latin typeface="Gill Sans MT" panose="020B0502020104020203" pitchFamily="34" charset="0"/>
              </a:rPr>
              <a:t>Fournir les dates de base (pour commencer et terminer l'étude)</a:t>
            </a:r>
          </a:p>
          <a:p>
            <a:pPr marL="914400" lvl="1" indent="-4572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r-FR" sz="2400" dirty="0">
                <a:latin typeface="Gill Sans MT" panose="020B0502020104020203" pitchFamily="34" charset="0"/>
              </a:rPr>
              <a:t>Indiquer les méthodes d'étude </a:t>
            </a:r>
          </a:p>
        </p:txBody>
      </p:sp>
    </p:spTree>
    <p:extLst>
      <p:ext uri="{BB962C8B-B14F-4D97-AF65-F5344CB8AC3E}">
        <p14:creationId xmlns:p14="http://schemas.microsoft.com/office/powerpoint/2010/main" val="3191967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0" y="913672"/>
            <a:ext cx="11772900" cy="100814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LES BONNES PRATIQUES DE LABORATOIRE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8FB3FF-202C-FCEE-75C4-BF7979454E3C}"/>
              </a:ext>
            </a:extLst>
          </p:cNvPr>
          <p:cNvSpPr txBox="1">
            <a:spLocks/>
          </p:cNvSpPr>
          <p:nvPr/>
        </p:nvSpPr>
        <p:spPr bwMode="auto">
          <a:xfrm>
            <a:off x="609600" y="2114730"/>
            <a:ext cx="11163300" cy="457928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R="0" lvl="0" algn="l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cap="none" dirty="0">
                <a:solidFill>
                  <a:schemeClr val="tx1"/>
                </a:solidFill>
                <a:ea typeface="+mn-ea"/>
                <a:cs typeface="Arial"/>
              </a:rPr>
              <a:t>Protocole / Plan d'étude 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736600" y="2765574"/>
            <a:ext cx="4125686" cy="2778883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3200" dirty="0">
                <a:latin typeface="Gill Sans MT" panose="020B0502020104020203" pitchFamily="34" charset="0"/>
              </a:rPr>
              <a:t>Contenu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Scientifique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Organisation et BPL</a:t>
            </a:r>
          </a:p>
          <a:p>
            <a:pPr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</a:pPr>
            <a:endParaRPr lang="en-US" sz="3200" dirty="0">
              <a:latin typeface="Gill Sans MT" panose="020B05020201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ECAF53-DA76-301D-C6F6-96AC995376F2}"/>
              </a:ext>
            </a:extLst>
          </p:cNvPr>
          <p:cNvSpPr txBox="1"/>
          <p:nvPr/>
        </p:nvSpPr>
        <p:spPr>
          <a:xfrm>
            <a:off x="5373914" y="2999446"/>
            <a:ext cx="6081486" cy="25717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latin typeface="Gill Sans MT" panose="020B0502020104020203" pitchFamily="34" charset="0"/>
              </a:rPr>
              <a:t>Les lignes directrices fournissent des informations sur les méthodes scientifiques recommandées pour des études spécifiques.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latin typeface="Gill Sans MT" panose="020B0502020104020203" pitchFamily="34" charset="0"/>
              </a:rPr>
              <a:t>Ils définissent les méthodes scientifiques recommandées pour certaines études</a:t>
            </a:r>
            <a:endParaRPr lang="en-US" sz="2200" i="1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916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91367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PROTOCOLE/PLAN D'ÉTUDE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609600" y="1932815"/>
            <a:ext cx="6411686" cy="454819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Fonctions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Spécifier les activités de l'étude (quelles activités et quand)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Définir les responsabilités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Définir les besoins en ressources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Communication et instructions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Base des contrats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Base de discussions sur la réglementation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81177B-9776-7308-A277-C7B3775DA6B4}"/>
              </a:ext>
            </a:extLst>
          </p:cNvPr>
          <p:cNvSpPr txBox="1"/>
          <p:nvPr/>
        </p:nvSpPr>
        <p:spPr>
          <a:xfrm>
            <a:off x="7021286" y="2625271"/>
            <a:ext cx="4836886" cy="10483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200" dirty="0">
                <a:latin typeface="Gill Sans MT" panose="020B0502020104020203" pitchFamily="34" charset="0"/>
              </a:rPr>
              <a:t>Le protocole est le document scientifique de base pour les études BPL.</a:t>
            </a:r>
            <a:endParaRPr lang="en-US" sz="2200" i="1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395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91367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PROTOCOLE/PLAN D'ÉTUDE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812800" y="2096100"/>
            <a:ext cx="9085943" cy="460949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Exigences en matière de BPL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b="1" dirty="0">
                <a:latin typeface="Gill Sans MT" panose="020B0502020104020203" pitchFamily="34" charset="0"/>
              </a:rPr>
              <a:t>Identification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Gill Sans MT" panose="020B0502020104020203" pitchFamily="34" charset="0"/>
              </a:rPr>
              <a:t>Doit être unique pour chaque étude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 err="1">
                <a:latin typeface="Gill Sans MT" panose="020B0502020104020203" pitchFamily="34" charset="0"/>
              </a:rPr>
              <a:t>Utilisée</a:t>
            </a:r>
            <a:r>
              <a:rPr lang="en-US" dirty="0">
                <a:latin typeface="Gill Sans MT" panose="020B0502020104020203" pitchFamily="34" charset="0"/>
              </a:rPr>
              <a:t> pour identifier les données de l'étude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Gill Sans MT" panose="020B0502020104020203" pitchFamily="34" charset="0"/>
              </a:rPr>
              <a:t>Doit identifier le composé à tester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Gill Sans MT" panose="020B0502020104020203" pitchFamily="34" charset="0"/>
              </a:rPr>
              <a:t>Peut identifier le service concerné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Gill Sans MT" panose="020B0502020104020203" pitchFamily="34" charset="0"/>
              </a:rPr>
              <a:t>Peut faire l'objet de références croisées avec d'autres études</a:t>
            </a:r>
          </a:p>
        </p:txBody>
      </p:sp>
    </p:spTree>
    <p:extLst>
      <p:ext uri="{BB962C8B-B14F-4D97-AF65-F5344CB8AC3E}">
        <p14:creationId xmlns:p14="http://schemas.microsoft.com/office/powerpoint/2010/main" val="2135488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91367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PROTOCOLE/PLAN D'ÉTUDE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803728" y="1994500"/>
            <a:ext cx="10178143" cy="4208446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Exigences en matière de BPL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b="1" dirty="0">
                <a:latin typeface="Gill Sans MT" panose="020B0502020104020203" pitchFamily="34" charset="0"/>
              </a:rPr>
              <a:t>Titre et déclaration d'intention 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Gill Sans MT" panose="020B0502020104020203" pitchFamily="34" charset="0"/>
              </a:rPr>
              <a:t>Pourquoi l'étude est-elle réalisée ?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Gill Sans MT" panose="020B0502020104020203" pitchFamily="34" charset="0"/>
              </a:rPr>
              <a:t>Considérations réglementaires (le cas échéant)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dirty="0" err="1">
                <a:latin typeface="Gill Sans MT" panose="020B0502020104020203" pitchFamily="34" charset="0"/>
              </a:rPr>
              <a:t>Références</a:t>
            </a:r>
            <a:r>
              <a:rPr lang="en-US" dirty="0">
                <a:latin typeface="Gill Sans MT" panose="020B0502020104020203" pitchFamily="34" charset="0"/>
              </a:rPr>
              <a:t> aux lignes directrices (le cas échéant)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dirty="0">
                <a:latin typeface="Gill Sans MT" panose="020B0502020104020203" pitchFamily="34" charset="0"/>
              </a:rPr>
              <a:t>Le titre contient généralement des informations sur au moins, l'espèce, la durée, l'article testé et le mode d'administration</a:t>
            </a:r>
            <a:r>
              <a:rPr lang="fr-FR" sz="2200" dirty="0">
                <a:latin typeface="Gill Sans MT" panose="020B050202010402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567404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88DF4D2C-586D-4541-BADF-B249C5EEECA4}"/>
    </a:ext>
  </a:extLst>
</a:theme>
</file>

<file path=ppt/theme/theme2.xml><?xml version="1.0" encoding="utf-8"?>
<a:theme xmlns:a="http://schemas.openxmlformats.org/drawingml/2006/main" name="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00DFB5C1-D665-4F19-9EAF-C6110DB5BA6E}"/>
    </a:ext>
  </a:extLst>
</a:theme>
</file>

<file path=ppt/theme/theme3.xml><?xml version="1.0" encoding="utf-8"?>
<a:theme xmlns:a="http://schemas.openxmlformats.org/drawingml/2006/main" name="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DE9E3B4F-FDE1-4B64-9B89-056BD7316A41}"/>
    </a:ext>
  </a:extLst>
</a:theme>
</file>

<file path=ppt/theme/theme4.xml><?xml version="1.0" encoding="utf-8"?>
<a:theme xmlns:a="http://schemas.openxmlformats.org/drawingml/2006/main" name="1_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4C398D5B-2E55-435B-836E-AEF8D0EF2199}"/>
    </a:ext>
  </a:extLst>
</a:theme>
</file>

<file path=ppt/theme/theme5.xml><?xml version="1.0" encoding="utf-8"?>
<a:theme xmlns:a="http://schemas.openxmlformats.org/drawingml/2006/main" name="1_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AA1ABD90-5BC5-4B67-9FA6-0B7EAA7B1840}"/>
    </a:ext>
  </a:extLst>
</a:theme>
</file>

<file path=ppt/theme/theme6.xml><?xml version="1.0" encoding="utf-8"?>
<a:theme xmlns:a="http://schemas.openxmlformats.org/drawingml/2006/main" name="Closing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2F2C30D2-A155-4EF3-958C-7AD74E53249E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E99547EE107245AA63AAFE1B907A6C" ma:contentTypeVersion="16" ma:contentTypeDescription="Create a new document." ma:contentTypeScope="" ma:versionID="2f5bb5c20004e277d8ef89200eb75960">
  <xsd:schema xmlns:xsd="http://www.w3.org/2001/XMLSchema" xmlns:xs="http://www.w3.org/2001/XMLSchema" xmlns:p="http://schemas.microsoft.com/office/2006/metadata/properties" xmlns:ns2="ca92f18b-e98e-4ac2-9366-24e20b74cc85" xmlns:ns3="72dd9003-4c32-4172-aded-c42a49a6cc31" targetNamespace="http://schemas.microsoft.com/office/2006/metadata/properties" ma:root="true" ma:fieldsID="2f0b76d90607339c8e1525e2564f4125" ns2:_="" ns3:_="">
    <xsd:import namespace="ca92f18b-e98e-4ac2-9366-24e20b74cc85"/>
    <xsd:import namespace="72dd9003-4c32-4172-aded-c42a49a6cc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92f18b-e98e-4ac2-9366-24e20b74cc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a0c477a-f09e-4137-8c49-77869fdcca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dd9003-4c32-4172-aded-c42a49a6cc3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dab572-062c-4750-a417-21f0b0ad7a68}" ma:internalName="TaxCatchAll" ma:showField="CatchAllData" ma:web="72dd9003-4c32-4172-aded-c42a49a6cc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2dd9003-4c32-4172-aded-c42a49a6cc31" xsi:nil="true"/>
    <lcf76f155ced4ddcb4097134ff3c332f xmlns="ca92f18b-e98e-4ac2-9366-24e20b74cc8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4C31043-09E6-4AA3-B9A4-9482E15ACD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92f18b-e98e-4ac2-9366-24e20b74cc85"/>
    <ds:schemaRef ds:uri="72dd9003-4c32-4172-aded-c42a49a6cc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9A92F9C-931E-4EF5-83B1-D237019A06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BEC582-9393-41AE-8057-68B6D767470C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75826b5d-971e-4109-a7c4-5eab32823b38"/>
    <ds:schemaRef ds:uri="http://schemas.microsoft.com/office/infopath/2007/PartnerControls"/>
    <ds:schemaRef ds:uri="http://purl.org/dc/elements/1.1/"/>
    <ds:schemaRef ds:uri="http://schemas.microsoft.com/office/2006/metadata/properties"/>
    <ds:schemaRef ds:uri="3924e43b-ab35-4ca7-9297-ce8abea5a429"/>
    <ds:schemaRef ds:uri="http://www.w3.org/XML/1998/namespace"/>
    <ds:schemaRef ds:uri="72dd9003-4c32-4172-aded-c42a49a6cc31"/>
    <ds:schemaRef ds:uri="ca92f18b-e98e-4ac2-9366-24e20b74cc8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LSIL Widescreen PPT template 2022</Template>
  <TotalTime>4479</TotalTime>
  <Words>665</Words>
  <Application>Microsoft Office PowerPoint</Application>
  <PresentationFormat>Grand écran</PresentationFormat>
  <Paragraphs>106</Paragraphs>
  <Slides>17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6</vt:i4>
      </vt:variant>
      <vt:variant>
        <vt:lpstr>Titres des diapositives</vt:lpstr>
      </vt:variant>
      <vt:variant>
        <vt:i4>17</vt:i4>
      </vt:variant>
    </vt:vector>
  </HeadingPairs>
  <TitlesOfParts>
    <vt:vector size="28" baseType="lpstr">
      <vt:lpstr>Arial</vt:lpstr>
      <vt:lpstr>Calibri</vt:lpstr>
      <vt:lpstr>Courier New</vt:lpstr>
      <vt:lpstr>Gill Sans MT</vt:lpstr>
      <vt:lpstr>Wingdings</vt:lpstr>
      <vt:lpstr>Title Slide</vt:lpstr>
      <vt:lpstr>Content Slides</vt:lpstr>
      <vt:lpstr>Feed the Future-only branded blank</vt:lpstr>
      <vt:lpstr>1_Feed the Future-only branded blank</vt:lpstr>
      <vt:lpstr>1_Content Slides</vt:lpstr>
      <vt:lpstr>Closing Slides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Harper, Jim W</dc:creator>
  <cp:keywords>, docId:A98C21F4451D92D3C64B3019B9D92542</cp:keywords>
  <cp:lastModifiedBy>Isidore Gnanda</cp:lastModifiedBy>
  <cp:revision>73</cp:revision>
  <dcterms:created xsi:type="dcterms:W3CDTF">2022-06-14T17:18:14Z</dcterms:created>
  <dcterms:modified xsi:type="dcterms:W3CDTF">2023-08-16T16:30:07Z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0x01010014E99547EE107245AA63AAFE1B907A6C</vt:lpwstr>
  </property>
  <property fmtid="{D5CDD505-2E9C-101B-9397-08002B2CF9AE}" pid="3" name="MediaServiceImageTags">
    <vt:lpwstr/>
  </property>
</Properties>
</file>