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7"/>
  </p:notesMasterIdLst>
  <p:handoutMasterIdLst>
    <p:handoutMasterId r:id="rId28"/>
  </p:handoutMasterIdLst>
  <p:sldIdLst>
    <p:sldId id="534" r:id="rId10"/>
    <p:sldId id="1236" r:id="rId11"/>
    <p:sldId id="1204" r:id="rId12"/>
    <p:sldId id="1226" r:id="rId13"/>
    <p:sldId id="1237" r:id="rId14"/>
    <p:sldId id="1227" r:id="rId15"/>
    <p:sldId id="1228" r:id="rId16"/>
    <p:sldId id="1229" r:id="rId17"/>
    <p:sldId id="1238" r:id="rId18"/>
    <p:sldId id="1230" r:id="rId19"/>
    <p:sldId id="1231" r:id="rId20"/>
    <p:sldId id="1233" r:id="rId21"/>
    <p:sldId id="1232" r:id="rId22"/>
    <p:sldId id="1235" r:id="rId23"/>
    <p:sldId id="1241" r:id="rId24"/>
    <p:sldId id="1239" r:id="rId25"/>
    <p:sldId id="1240" r:id="rId2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38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45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61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76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9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2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91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6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51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1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BONNES PRATIQUES DE LABORATOIRE PROTOCOLES D'ÉTUDE (PARTIE 1</a:t>
            </a:r>
            <a:r>
              <a:rPr lang="en-US" sz="4000" b="1" dirty="0">
                <a:solidFill>
                  <a:srgbClr val="4799B5"/>
                </a:solidFill>
                <a:ea typeface="+mj-ea"/>
                <a:cs typeface="Segoe UI"/>
              </a:rPr>
              <a:t>)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511629" y="1136829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29129" y="2319259"/>
            <a:ext cx="9301842" cy="422668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 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latin typeface="Gill Sans MT" panose="020B0502020104020203" pitchFamily="34" charset="0"/>
              </a:rPr>
              <a:t>La description des éléments de test et de contrôle comprend généralement les éléments suivants :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Gill Sans MT" panose="020B0502020104020203" pitchFamily="34" charset="0"/>
              </a:rPr>
              <a:t>Nom chimique (de l'engrais, du fourrage, de l'herbe, etc.)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Gill Sans MT" panose="020B0502020104020203" pitchFamily="34" charset="0"/>
              </a:rPr>
              <a:t>Numéro du lot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Gill Sans MT" panose="020B0502020104020203" pitchFamily="34" charset="0"/>
              </a:rPr>
              <a:t>Spécifications</a:t>
            </a:r>
          </a:p>
        </p:txBody>
      </p:sp>
    </p:spTree>
    <p:extLst>
      <p:ext uri="{BB962C8B-B14F-4D97-AF65-F5344CB8AC3E}">
        <p14:creationId xmlns:p14="http://schemas.microsoft.com/office/powerpoint/2010/main" val="285882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341373" y="2246687"/>
            <a:ext cx="5754627" cy="417550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latin typeface="Gill Sans MT" panose="020B0502020104020203" pitchFamily="34" charset="0"/>
              </a:rPr>
              <a:t>Installation d'essai/bailleur :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Gill Sans MT" panose="020B0502020104020203" pitchFamily="34" charset="0"/>
              </a:rPr>
              <a:t>Adresses 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Gill Sans MT" panose="020B0502020104020203" pitchFamily="34" charset="0"/>
              </a:rPr>
              <a:t>Lieux de l'étude (il peut s'agir d'une étude multisites)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Gill Sans MT" panose="020B0502020104020203" pitchFamily="34" charset="0"/>
              </a:rPr>
              <a:t>Recours à des consultants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Gill Sans MT" panose="020B0502020104020203" pitchFamily="34" charset="0"/>
              </a:rPr>
              <a:t>Recours à des sous-trait</a:t>
            </a:r>
            <a:r>
              <a:rPr lang="en-US" dirty="0">
                <a:latin typeface="Gill Sans MT" panose="020B0502020104020203" pitchFamily="34" charset="0"/>
              </a:rPr>
              <a:t>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59964-21D6-BD73-E013-DC229BAB4EA3}"/>
              </a:ext>
            </a:extLst>
          </p:cNvPr>
          <p:cNvSpPr txBox="1"/>
          <p:nvPr/>
        </p:nvSpPr>
        <p:spPr>
          <a:xfrm>
            <a:off x="6004236" y="2936520"/>
            <a:ext cx="5846391" cy="2063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dirty="0">
                <a:latin typeface="Gill Sans MT" panose="020B0502020104020203" pitchFamily="34" charset="0"/>
              </a:rPr>
              <a:t>Les BPL exigent que vous identifiiez tous les partenaires participant à l'étude. Dans certaines études multisites, il peut y avoir plusieurs partenaires de ce type.</a:t>
            </a:r>
            <a:endParaRPr lang="fr-FR" sz="22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0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346528" y="2201330"/>
            <a:ext cx="110363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Directeur de l'étude et personnel responsable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Le directeur de l'étude doit être identifié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Doit identifier les investigateurs principaux pour les études multi-sites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Peut identifier d'autres chercheurs responsables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Peut identifier le contrôleur de l'étude s'il en est désigné un</a:t>
            </a:r>
          </a:p>
        </p:txBody>
      </p:sp>
    </p:spTree>
    <p:extLst>
      <p:ext uri="{BB962C8B-B14F-4D97-AF65-F5344CB8AC3E}">
        <p14:creationId xmlns:p14="http://schemas.microsoft.com/office/powerpoint/2010/main" val="3817803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0271" y="2068887"/>
            <a:ext cx="9875158" cy="430288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Dates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Dates proposées pour le début et la fin de l'expérience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 d'approbation du protocole par le directeur de l'étude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 signée par la direction si nécessaire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 signée par le sponsor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4210346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87613" y="2090659"/>
            <a:ext cx="9530444" cy="42811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Dates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Dates proposées pour le début et la fin de l'expérience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 d'approbation du protocole par le directeur de l'étude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 signée par la direction si nécessaire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Date signée par le sponsor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1000111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D589CD-796F-CD1C-D934-1D716867612A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15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371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10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Types de règles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 Protocole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/ Plan d'étude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5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TYPES DE RÈGLES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891572"/>
            <a:ext cx="32004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Instructions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199" y="2730350"/>
            <a:ext cx="9811657" cy="250930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Gill Sans MT" panose="020B0502020104020203" pitchFamily="34" charset="0"/>
              </a:rPr>
              <a:t>Établi par des experts scientifiques internationalement reconnus</a:t>
            </a:r>
          </a:p>
          <a:p>
            <a:pPr marL="342900" indent="-342900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Gill Sans MT" panose="020B0502020104020203" pitchFamily="34" charset="0"/>
              </a:rPr>
              <a:t>Définir ce qui doit être inclus dans les études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TYPES DE RÈGLES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733730"/>
            <a:ext cx="111633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Protocole / Plan d'étude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756228" y="2414666"/>
            <a:ext cx="7242629" cy="400064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400" dirty="0">
                <a:latin typeface="Gill Sans MT" panose="020B0502020104020203" pitchFamily="34" charset="0"/>
              </a:rPr>
              <a:t>Approuvé par le directeur de l'étude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400" dirty="0">
                <a:latin typeface="Gill Sans MT" panose="020B0502020104020203" pitchFamily="34" charset="0"/>
              </a:rPr>
              <a:t>Peut suivre des directives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400" dirty="0">
                <a:latin typeface="Gill Sans MT" panose="020B0502020104020203" pitchFamily="34" charset="0"/>
              </a:rPr>
              <a:t>Description des principaux événements de l'étude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400" dirty="0">
                <a:latin typeface="Gill Sans MT" panose="020B0502020104020203" pitchFamily="34" charset="0"/>
              </a:rPr>
              <a:t>Fournit des échéances globales</a:t>
            </a:r>
          </a:p>
          <a:p>
            <a:pPr algn="r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TYPES DE RÈGLES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733730"/>
            <a:ext cx="111633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Protocole / Plan d'étude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565729" y="2434477"/>
            <a:ext cx="9612086" cy="384099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200" b="1" dirty="0">
                <a:latin typeface="Gill Sans MT" panose="020B0502020104020203" pitchFamily="34" charset="0"/>
              </a:rPr>
              <a:t>Document pivot :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Gill Sans MT" panose="020B0502020104020203" pitchFamily="34" charset="0"/>
              </a:rPr>
              <a:t>Pour la communication avec le personnel de l'étude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Gill Sans MT" panose="020B0502020104020203" pitchFamily="34" charset="0"/>
              </a:rPr>
              <a:t> Fixer les objectifs de l'étude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Gill Sans MT" panose="020B0502020104020203" pitchFamily="34" charset="0"/>
              </a:rPr>
              <a:t>Pour des raisons contractuelles (par exemple, entre le laboratoire sous contrat et le bailleur)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Gill Sans MT" panose="020B0502020104020203" pitchFamily="34" charset="0"/>
              </a:rPr>
              <a:t>Fournir les dates de base (pour commencer et terminer l'étude)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Gill Sans MT" panose="020B0502020104020203" pitchFamily="34" charset="0"/>
              </a:rPr>
              <a:t>Indiquer les méthodes d'étude </a:t>
            </a:r>
          </a:p>
        </p:txBody>
      </p:sp>
    </p:spTree>
    <p:extLst>
      <p:ext uri="{BB962C8B-B14F-4D97-AF65-F5344CB8AC3E}">
        <p14:creationId xmlns:p14="http://schemas.microsoft.com/office/powerpoint/2010/main" val="319196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0" y="913672"/>
            <a:ext cx="11772900" cy="100814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LES BONNES PRATIQUES DE LABORATOIRE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2114730"/>
            <a:ext cx="111633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Protocole / Plan d'étude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765574"/>
            <a:ext cx="4125686" cy="277888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dirty="0">
                <a:latin typeface="Gill Sans MT" panose="020B0502020104020203" pitchFamily="34" charset="0"/>
              </a:rPr>
              <a:t>Contenu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Scientifique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Organisation et BPL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CAF53-DA76-301D-C6F6-96AC995376F2}"/>
              </a:ext>
            </a:extLst>
          </p:cNvPr>
          <p:cNvSpPr txBox="1"/>
          <p:nvPr/>
        </p:nvSpPr>
        <p:spPr>
          <a:xfrm>
            <a:off x="5373914" y="2999446"/>
            <a:ext cx="6081486" cy="2571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Les lignes directrices fournissent des informations sur les méthodes scientifiques recommandées pour des études spécifiques.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Ils définissent les méthodes scientifiques recommandées pour certaines études</a:t>
            </a:r>
            <a:endParaRPr lang="en-US" sz="22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1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600" y="1932815"/>
            <a:ext cx="6411686" cy="454819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Fonctions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Spécifier les activités de l'étude (quelles activités et quand)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Définir les responsabilités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Définir les besoins en ressources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Communication et instructions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Base des contrats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Base de discussions sur la réglementation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1177B-9776-7308-A277-C7B3775DA6B4}"/>
              </a:ext>
            </a:extLst>
          </p:cNvPr>
          <p:cNvSpPr txBox="1"/>
          <p:nvPr/>
        </p:nvSpPr>
        <p:spPr>
          <a:xfrm>
            <a:off x="7021286" y="2625271"/>
            <a:ext cx="4836886" cy="104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Le protocole est le document scientifique de base pour les études BPL.</a:t>
            </a:r>
            <a:endParaRPr lang="en-US" sz="22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9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12800" y="2096100"/>
            <a:ext cx="9085943" cy="460949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Identification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Doit être unique pour chaque 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>
                <a:latin typeface="Gill Sans MT" panose="020B0502020104020203" pitchFamily="34" charset="0"/>
              </a:rPr>
              <a:t>Utilisée</a:t>
            </a:r>
            <a:r>
              <a:rPr lang="en-US" dirty="0">
                <a:latin typeface="Gill Sans MT" panose="020B0502020104020203" pitchFamily="34" charset="0"/>
              </a:rPr>
              <a:t> pour identifier les données de l'étude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Doit identifier le composé à tester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Peut identifier le service concerné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Peut faire l'objet de références croisées avec d'autres études</a:t>
            </a:r>
          </a:p>
        </p:txBody>
      </p:sp>
    </p:spTree>
    <p:extLst>
      <p:ext uri="{BB962C8B-B14F-4D97-AF65-F5344CB8AC3E}">
        <p14:creationId xmlns:p14="http://schemas.microsoft.com/office/powerpoint/2010/main" val="21354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PROTOCOLE/PLAN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03728" y="1994500"/>
            <a:ext cx="10178143" cy="420844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Exigences en matière de BPL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b="1" dirty="0">
                <a:latin typeface="Gill Sans MT" panose="020B0502020104020203" pitchFamily="34" charset="0"/>
              </a:rPr>
              <a:t>Titre et déclaration d'intention 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Pourquoi l'étude est-elle réalisée ?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Considérations réglementaires (le cas échéant)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 err="1">
                <a:latin typeface="Gill Sans MT" panose="020B0502020104020203" pitchFamily="34" charset="0"/>
              </a:rPr>
              <a:t>Références</a:t>
            </a:r>
            <a:r>
              <a:rPr lang="en-US" dirty="0">
                <a:latin typeface="Gill Sans MT" panose="020B0502020104020203" pitchFamily="34" charset="0"/>
              </a:rPr>
              <a:t> aux lignes directrices (le cas échéant)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latin typeface="Gill Sans MT" panose="020B0502020104020203" pitchFamily="34" charset="0"/>
              </a:rPr>
              <a:t>Le titre contient généralement des informations sur au moins, l'espèce, la durée, l'article testé et le mode d'administration</a:t>
            </a:r>
            <a:r>
              <a:rPr lang="fr-FR" sz="2200" dirty="0">
                <a:latin typeface="Gill Sans MT" panose="020B05020201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6740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C31043-09E6-4AA3-B9A4-9482E15AC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4479</TotalTime>
  <Words>665</Words>
  <Application>Microsoft Office PowerPoint</Application>
  <PresentationFormat>Grand écran</PresentationFormat>
  <Paragraphs>106</Paragraphs>
  <Slides>17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Courier New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docId:A98C21F4451D92D3C64B3019B9D92542</cp:keywords>
  <cp:lastModifiedBy>Isidore Gnanda</cp:lastModifiedBy>
  <cp:revision>73</cp:revision>
  <dcterms:created xsi:type="dcterms:W3CDTF">2022-06-14T17:18:14Z</dcterms:created>
  <dcterms:modified xsi:type="dcterms:W3CDTF">2023-08-16T16:30:07Z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