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8" r:id="rId4"/>
    <p:sldMasterId id="2147483686" r:id="rId5"/>
    <p:sldMasterId id="2147483706" r:id="rId6"/>
    <p:sldMasterId id="2147483710" r:id="rId7"/>
    <p:sldMasterId id="2147483712" r:id="rId8"/>
    <p:sldMasterId id="2147483701" r:id="rId9"/>
  </p:sldMasterIdLst>
  <p:notesMasterIdLst>
    <p:notesMasterId r:id="rId19"/>
  </p:notesMasterIdLst>
  <p:handoutMasterIdLst>
    <p:handoutMasterId r:id="rId20"/>
  </p:handoutMasterIdLst>
  <p:sldIdLst>
    <p:sldId id="534" r:id="rId10"/>
    <p:sldId id="1316" r:id="rId11"/>
    <p:sldId id="1327" r:id="rId12"/>
    <p:sldId id="1328" r:id="rId13"/>
    <p:sldId id="1329" r:id="rId14"/>
    <p:sldId id="1330" r:id="rId15"/>
    <p:sldId id="1333" r:id="rId16"/>
    <p:sldId id="1331" r:id="rId17"/>
    <p:sldId id="1332" r:id="rId1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A010B3E-C321-6AE5-C8F0-B68BD1C61438}" name="Ugalde-Brenes, Ana Y." initials="UBAY" userId="S::augaldebrenes@ufl.edu::505c0a3f-97de-431d-a885-c60a88eb4c55" providerId="AD"/>
  <p188:author id="{157E9873-3BF8-1D4A-9EC3-AC33484CD114}" name="Ana Yancy Ugalde" initials="AYU" userId="dee6a23d77e11596" providerId="Windows Live"/>
  <p188:author id="{D063B28E-2709-358B-F38A-C372CA11E254}" name="Bohn,Andrea B" initials="BB" userId="S::abohn@ufl.edu::58db57ce-5f1e-4d64-b1fa-7bf285c7878e" providerId="AD"/>
  <p188:author id="{8BE636CB-8511-6D67-2CD1-56398477221C}" name="Sanchez, Alejandro." initials="SA" userId="S::jalejandro.sanch@ufl.edu::6284fc1f-5d8d-4afa-a6ce-acdc4ce75975" providerId="AD"/>
  <p188:author id="{AF0128E8-F4BA-F3D7-E7E2-61CB797FCEB6}" name="Ludgate,Nargiza" initials="L" userId="S::rnargiza@ufl.edu::000fff5d-da05-4fb9-b2a4-d90a3fcede5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hn, Andrea B" initials="" lastIdx="2" clrIdx="0"/>
  <p:cmAuthor id="2" name="Bohn,Andrea B" initials="" lastIdx="10" clrIdx="1"/>
  <p:cmAuthor id="3" name="Adesogan,Adegbola Tolulope" initials="" lastIdx="3" clrIdx="2"/>
  <p:cmAuthor id="4" name="Hendrickx,Saskia" initials="" lastIdx="3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7C9A"/>
    <a:srgbClr val="C55A11"/>
    <a:srgbClr val="4799B5"/>
    <a:srgbClr val="C25700"/>
    <a:srgbClr val="2C558B"/>
    <a:srgbClr val="D37D28"/>
    <a:srgbClr val="558BFF"/>
    <a:srgbClr val="94A545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22" autoAdjust="0"/>
    <p:restoredTop sz="91150" autoAdjust="0"/>
  </p:normalViewPr>
  <p:slideViewPr>
    <p:cSldViewPr snapToGrid="0">
      <p:cViewPr varScale="1">
        <p:scale>
          <a:sx n="57" d="100"/>
          <a:sy n="57" d="100"/>
        </p:scale>
        <p:origin x="9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viewProps" Target="viewProps.xml"/><Relationship Id="rId10" Type="http://schemas.openxmlformats.org/officeDocument/2006/relationships/slide" Target="slides/slide1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4CE6BD5-C939-414A-84EF-E2002A318B5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F1438A-2A1F-4CB5-961E-F70239BC190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AB67749-90F4-4641-8A3D-35E08BC77FE2}" type="datetimeFigureOut">
              <a:rPr lang="en-US"/>
              <a:pPr>
                <a:defRPr/>
              </a:pPr>
              <a:t>8/17/2023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EB0E8A-A529-4C73-84D7-9499115B3A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551AE4-5A5E-4E04-9367-3B2CBF1978C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76A2205-4EB1-41AF-9DD4-CB88003DBA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2084313-EFD8-4F39-963D-4EE99FA884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04CADF-CCA4-4AC4-8DC4-BE5AF4226BD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B6641CF-AC36-4A26-B9A6-CDD4DFE9F774}" type="datetimeFigureOut">
              <a:rPr lang="en-US"/>
              <a:t>8/17/2023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759DF36-9197-405B-924D-B29AC98309D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458FADC-DB8D-462B-8780-2240214909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38" tIns="45719" rIns="91438" bIns="45719" rtlCol="0">
            <a:normAutofit/>
          </a:bodyPr>
          <a:lstStyle/>
          <a:p>
            <a:pPr lvl="0"/>
            <a:r>
              <a:rPr lang="en-US" noProof="0"/>
              <a:t>Cliquez pour modifier les styles de texte du Master</a:t>
            </a:r>
          </a:p>
          <a:p>
            <a:pPr lvl="1"/>
            <a:r>
              <a:rPr lang="en-US" noProof="0"/>
              <a:t>Deuxième niveau</a:t>
            </a:r>
          </a:p>
          <a:p>
            <a:pPr lvl="2"/>
            <a:r>
              <a:rPr lang="en-US" noProof="0"/>
              <a:t>Troisième niveau</a:t>
            </a:r>
          </a:p>
          <a:p>
            <a:pPr lvl="3"/>
            <a:r>
              <a:rPr lang="en-US" noProof="0"/>
              <a:t>Quatrième niveau</a:t>
            </a:r>
          </a:p>
          <a:p>
            <a:pPr lvl="4"/>
            <a:r>
              <a:rPr lang="en-US" noProof="0"/>
              <a:t>Cinquième niveau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42095A-D675-4463-8464-67EB06D8EAF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D9636-A054-42E9-B225-0538FF6015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49FA0DD-E989-4BFC-87BD-F30995389F66}" type="slidenum">
              <a:rPr lang="en-US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40A7CB4E-39B7-4166-8A5B-E1E00EE5E4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2D9491FB-71BB-4259-9321-7111D524E6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A195356E-C670-40AC-8E15-1CADE84E5A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E4F80E4-9078-4779-8110-71C7058D38F5}" type="slidenum">
              <a:rPr lang="en-US" altLang="en-US" smtClean="0">
                <a:latin typeface="Calibri" panose="020F0502020204030204" pitchFamily="34" charset="0"/>
              </a:rPr>
              <a:t>1</a:t>
            </a:fld>
            <a:endParaRPr lang="en-US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2745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8164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9748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7508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737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company/52130220/" TargetMode="External"/><Relationship Id="rId3" Type="http://schemas.openxmlformats.org/officeDocument/2006/relationships/hyperlink" Target="mailto:livestock-lab@ufl.edu" TargetMode="External"/><Relationship Id="rId7" Type="http://schemas.openxmlformats.org/officeDocument/2006/relationships/image" Target="../media/image7.jpeg"/><Relationship Id="rId2" Type="http://schemas.openxmlformats.org/officeDocument/2006/relationships/hyperlink" Target="https://livestocklab.ifas.ufl.edu/" TargetMode="External"/><Relationship Id="rId1" Type="http://schemas.openxmlformats.org/officeDocument/2006/relationships/slideMaster" Target="../slideMasters/slideMaster5.xml"/><Relationship Id="rId6" Type="http://schemas.openxmlformats.org/officeDocument/2006/relationships/hyperlink" Target="https://twitter.com/livestock_lab" TargetMode="External"/><Relationship Id="rId11" Type="http://schemas.openxmlformats.org/officeDocument/2006/relationships/image" Target="../media/image9.png"/><Relationship Id="rId5" Type="http://schemas.openxmlformats.org/officeDocument/2006/relationships/image" Target="../media/image6.jpeg"/><Relationship Id="rId10" Type="http://schemas.openxmlformats.org/officeDocument/2006/relationships/hyperlink" Target="https://www.youtube.com/channel/UCxaUOtFzMZ8eFysKHzQ70Pg" TargetMode="External"/><Relationship Id="rId4" Type="http://schemas.openxmlformats.org/officeDocument/2006/relationships/hyperlink" Target="https://www.facebook.com/LivestockLab" TargetMode="External"/><Relationship Id="rId9" Type="http://schemas.openxmlformats.org/officeDocument/2006/relationships/image" Target="../media/image8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E3139F8-B272-4606-B909-1C0E20FBED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838" y="6611938"/>
            <a:ext cx="9634537" cy="2301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9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Photo Credit Goes Here</a:t>
            </a:r>
          </a:p>
        </p:txBody>
      </p:sp>
      <p:pic>
        <p:nvPicPr>
          <p:cNvPr id="6" name="Picture 9" descr="horizontal RGB white.eps">
            <a:extLst>
              <a:ext uri="{FF2B5EF4-FFF2-40B4-BE49-F238E27FC236}">
                <a16:creationId xmlns:a16="http://schemas.microsoft.com/office/drawing/2014/main" id="{C2E7430B-F192-4334-A296-C483A5B81F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75" y="222250"/>
            <a:ext cx="34004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Placeholder 14"/>
          <p:cNvSpPr>
            <a:spLocks noGrp="1"/>
          </p:cNvSpPr>
          <p:nvPr>
            <p:ph type="body" sz="quarter" idx="12"/>
          </p:nvPr>
        </p:nvSpPr>
        <p:spPr>
          <a:xfrm>
            <a:off x="617142" y="5723098"/>
            <a:ext cx="6697133" cy="260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 i="1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603252" y="5175082"/>
            <a:ext cx="10915649" cy="2682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00" b="1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1362457" y="3829050"/>
            <a:ext cx="9453033" cy="11953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400" baseline="0">
                <a:solidFill>
                  <a:schemeClr val="tx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5789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85B550-C815-442C-AB41-7B428B3414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8487A-EBDA-472E-AF83-EA8C634C8760}" type="datetimeFigureOut">
              <a:rPr lang="en-US"/>
              <a:pPr>
                <a:defRPr/>
              </a:pPr>
              <a:t>8/17/2023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978DF1-1B88-41C9-93F4-60B9CB5BA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9BCFF0-30D1-4CEC-B95E-B6BADF7C6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76A61-BB6F-45EA-AC83-E8C6419E8C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901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864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Left Justifi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567309" y="994016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817034" y="2087563"/>
            <a:ext cx="10801351" cy="32918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130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 bwMode="auto">
          <a:xfrm>
            <a:off x="609600" y="975969"/>
            <a:ext cx="10972800" cy="597049"/>
          </a:xfrm>
          <a:prstGeom prst="rect">
            <a:avLst/>
          </a:prstGeom>
          <a:noFill/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817034" y="2087563"/>
            <a:ext cx="10801351" cy="3291840"/>
          </a:xfrm>
          <a:prstGeom prst="rect">
            <a:avLst/>
          </a:prstGeom>
        </p:spPr>
        <p:txBody>
          <a:bodyPr/>
          <a:lstStyle>
            <a:lvl1pPr marL="2857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00" kern="1200" dirty="0" smtClean="0">
                <a:solidFill>
                  <a:schemeClr val="tx1"/>
                </a:solidFill>
                <a:latin typeface="+mj-lt"/>
                <a:ea typeface="+mn-ea"/>
                <a:cs typeface="Arial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113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subhead, and 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 bwMode="auto">
          <a:xfrm>
            <a:off x="587036" y="1025746"/>
            <a:ext cx="10972800" cy="597049"/>
          </a:xfrm>
          <a:prstGeom prst="rect">
            <a:avLst/>
          </a:prstGeom>
          <a:noFill/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817034" y="2388787"/>
            <a:ext cx="10801351" cy="3291840"/>
          </a:xfrm>
          <a:prstGeom prst="rect">
            <a:avLst/>
          </a:prstGeom>
        </p:spPr>
        <p:txBody>
          <a:bodyPr/>
          <a:lstStyle>
            <a:lvl1pPr marL="2857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00" kern="1200" dirty="0" smtClean="0">
                <a:solidFill>
                  <a:schemeClr val="tx1"/>
                </a:solidFill>
                <a:latin typeface="+mj-lt"/>
                <a:ea typeface="+mn-ea"/>
                <a:cs typeface="Arial"/>
              </a:defRPr>
            </a:lvl1pPr>
            <a:lvl2pPr marL="457200" indent="0">
              <a:buNone/>
              <a:defRPr sz="1800">
                <a:latin typeface="+mj-lt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688636" y="1903414"/>
            <a:ext cx="10871200" cy="4524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 b="1" baseline="0">
                <a:solidFill>
                  <a:srgbClr val="C2570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0717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ed the Future-only brand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97388" y="1156442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08931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ed the Future-only brand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2181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-brand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8">
            <a:extLst>
              <a:ext uri="{FF2B5EF4-FFF2-40B4-BE49-F238E27FC236}">
                <a16:creationId xmlns:a16="http://schemas.microsoft.com/office/drawing/2014/main" id="{899E6EE8-7841-4FC4-A1DD-F8B4281DDA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0450" y="4787900"/>
            <a:ext cx="10344150" cy="10048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altLang="en-US" sz="1200" b="1" dirty="0">
                <a:ea typeface="Calibri" panose="020F0502020204030204" pitchFamily="34" charset="0"/>
                <a:cs typeface="Mangal" panose="02040503050203030202" pitchFamily="18" charset="0"/>
              </a:rPr>
              <a:t>Disclaimer</a:t>
            </a:r>
          </a:p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altLang="en-US" sz="1200" dirty="0">
                <a:ea typeface="Calibri" panose="020F0502020204030204" pitchFamily="34" charset="0"/>
                <a:cs typeface="Mangal" panose="02040503050203030202" pitchFamily="18" charset="0"/>
              </a:rPr>
              <a:t>This work was funded by the United States Agency for International Development (USAID) Bureau for Food Security under Agreement #AID-OAA-L-15-00003 as part of Feed the Future Innovation Lab for Livestock Systems, and by the Bill &amp; Melinda Gates Foundation OPP#1175487.  Any opinions, findings, conclusions, or recommendations expressed here are those of the authors alone. </a:t>
            </a:r>
          </a:p>
        </p:txBody>
      </p:sp>
      <p:sp>
        <p:nvSpPr>
          <p:cNvPr id="5" name="TextBox 9">
            <a:extLst>
              <a:ext uri="{FF2B5EF4-FFF2-40B4-BE49-F238E27FC236}">
                <a16:creationId xmlns:a16="http://schemas.microsoft.com/office/drawing/2014/main" id="{47AA20AE-D94A-4F30-B9E3-A1E88A7EA5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0325" y="1849438"/>
            <a:ext cx="6099175" cy="12001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dirty="0"/>
              <a:t>Feed the Future Innovation Lab for Livestock Systems</a:t>
            </a:r>
          </a:p>
          <a:p>
            <a:pPr algn="ctr" eaLnBrk="1" hangingPunct="1">
              <a:defRPr/>
            </a:pPr>
            <a:r>
              <a:rPr lang="en-US" altLang="en-US" dirty="0">
                <a:hlinkClick r:id="rId2"/>
              </a:rPr>
              <a:t>https://livestocklab.ifas.ufl.edu/</a:t>
            </a:r>
            <a:r>
              <a:rPr lang="en-US" altLang="en-US" dirty="0"/>
              <a:t> </a:t>
            </a:r>
          </a:p>
          <a:p>
            <a:pPr algn="ctr" eaLnBrk="1" hangingPunct="1">
              <a:defRPr/>
            </a:pPr>
            <a:r>
              <a:rPr lang="en-US" altLang="en-US" dirty="0"/>
              <a:t>(Subscribe to newsletter)</a:t>
            </a:r>
          </a:p>
          <a:p>
            <a:pPr algn="ctr" eaLnBrk="1" hangingPunct="1">
              <a:defRPr/>
            </a:pPr>
            <a:r>
              <a:rPr lang="en-US" altLang="en-US" dirty="0">
                <a:hlinkClick r:id="rId3"/>
              </a:rPr>
              <a:t>livestock-lab@ufl.edu</a:t>
            </a:r>
            <a:endParaRPr lang="en-US" altLang="en-US" dirty="0"/>
          </a:p>
        </p:txBody>
      </p:sp>
      <p:sp>
        <p:nvSpPr>
          <p:cNvPr id="6" name="AutoShape 7">
            <a:hlinkClick r:id="rId4"/>
            <a:extLst>
              <a:ext uri="{FF2B5EF4-FFF2-40B4-BE49-F238E27FC236}">
                <a16:creationId xmlns:a16="http://schemas.microsoft.com/office/drawing/2014/main" id="{7BCE3AC5-EF00-4FA7-A55D-14575F2F9D6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6900" y="3509963"/>
            <a:ext cx="225425" cy="3048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pic>
        <p:nvPicPr>
          <p:cNvPr id="7" name="Picture 27">
            <a:hlinkClick r:id="rId4"/>
            <a:extLst>
              <a:ext uri="{FF2B5EF4-FFF2-40B4-BE49-F238E27FC236}">
                <a16:creationId xmlns:a16="http://schemas.microsoft.com/office/drawing/2014/main" id="{8C161D96-9D5D-41CF-A1F5-A2D951EB54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275" y="3482975"/>
            <a:ext cx="3048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8">
            <a:hlinkClick r:id="rId6"/>
            <a:extLst>
              <a:ext uri="{FF2B5EF4-FFF2-40B4-BE49-F238E27FC236}">
                <a16:creationId xmlns:a16="http://schemas.microsoft.com/office/drawing/2014/main" id="{B09B90CB-07EA-4C44-B326-83BF8E605F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7588" y="3482975"/>
            <a:ext cx="3048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9">
            <a:hlinkClick r:id="rId8"/>
            <a:extLst>
              <a:ext uri="{FF2B5EF4-FFF2-40B4-BE49-F238E27FC236}">
                <a16:creationId xmlns:a16="http://schemas.microsoft.com/office/drawing/2014/main" id="{535A2C0B-2669-43FD-9ADB-1456331A3B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375" y="3482975"/>
            <a:ext cx="306388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0">
            <a:hlinkClick r:id="rId10"/>
            <a:extLst>
              <a:ext uri="{FF2B5EF4-FFF2-40B4-BE49-F238E27FC236}">
                <a16:creationId xmlns:a16="http://schemas.microsoft.com/office/drawing/2014/main" id="{CF6DD50B-8FA4-4703-928D-471D553270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513" y="3508375"/>
            <a:ext cx="944562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 bwMode="auto">
          <a:xfrm>
            <a:off x="597388" y="1156442"/>
            <a:ext cx="10343071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47916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278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theme" Target="../theme/theme2.xml"/><Relationship Id="rId9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.emf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heme" Target="../theme/theme6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0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28E6F46-3839-424A-96DA-69E2CAA2DAC4}"/>
              </a:ext>
            </a:extLst>
          </p:cNvPr>
          <p:cNvSpPr/>
          <p:nvPr/>
        </p:nvSpPr>
        <p:spPr>
          <a:xfrm>
            <a:off x="0" y="5102225"/>
            <a:ext cx="12192000" cy="846138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EA3B1B-6260-42D7-9C2F-0A1ED9A243EB}"/>
              </a:ext>
            </a:extLst>
          </p:cNvPr>
          <p:cNvSpPr/>
          <p:nvPr/>
        </p:nvSpPr>
        <p:spPr>
          <a:xfrm>
            <a:off x="0" y="0"/>
            <a:ext cx="12192000" cy="1058863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028" name="Picture 10" descr="horizontal RGB white.eps">
            <a:extLst>
              <a:ext uri="{FF2B5EF4-FFF2-40B4-BE49-F238E27FC236}">
                <a16:creationId xmlns:a16="http://schemas.microsoft.com/office/drawing/2014/main" id="{85047EED-C9F6-4957-AD86-FEAAB46508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75" y="222250"/>
            <a:ext cx="34004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1" descr="IFAS2013.png">
            <a:extLst>
              <a:ext uri="{FF2B5EF4-FFF2-40B4-BE49-F238E27FC236}">
                <a16:creationId xmlns:a16="http://schemas.microsoft.com/office/drawing/2014/main" id="{379B6D44-5E23-418F-BD35-56F7FABDE9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0225" y="6254750"/>
            <a:ext cx="1023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12">
            <a:extLst>
              <a:ext uri="{FF2B5EF4-FFF2-40B4-BE49-F238E27FC236}">
                <a16:creationId xmlns:a16="http://schemas.microsoft.com/office/drawing/2014/main" id="{EFB7DB1A-4400-410B-8CAB-5151B16ECE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8363"/>
            <a:ext cx="233997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13">
            <a:extLst>
              <a:ext uri="{FF2B5EF4-FFF2-40B4-BE49-F238E27FC236}">
                <a16:creationId xmlns:a16="http://schemas.microsoft.com/office/drawing/2014/main" id="{B20C7BDF-518B-4D82-9C1F-F73F8BDEF0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775" y="6216650"/>
            <a:ext cx="8715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4">
            <a:extLst>
              <a:ext uri="{FF2B5EF4-FFF2-40B4-BE49-F238E27FC236}">
                <a16:creationId xmlns:a16="http://schemas.microsoft.com/office/drawing/2014/main" id="{CAED4EDD-E9FD-4D8E-9E2C-CF8D4DEF2A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6200775"/>
            <a:ext cx="1820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0" r:id="rId2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E56D163-F824-4A4E-A692-01EA2FD4C8D4}"/>
              </a:ext>
            </a:extLst>
          </p:cNvPr>
          <p:cNvSpPr/>
          <p:nvPr/>
        </p:nvSpPr>
        <p:spPr>
          <a:xfrm>
            <a:off x="0" y="0"/>
            <a:ext cx="12192000" cy="639763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051" name="Picture 9" descr="horizontal RGB white.eps">
            <a:extLst>
              <a:ext uri="{FF2B5EF4-FFF2-40B4-BE49-F238E27FC236}">
                <a16:creationId xmlns:a16="http://schemas.microsoft.com/office/drawing/2014/main" id="{1E5CC8E4-80FD-4F5B-83A6-1EA1F1FFC5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8" y="141288"/>
            <a:ext cx="21526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0" descr="IFAS2013.png">
            <a:extLst>
              <a:ext uri="{FF2B5EF4-FFF2-40B4-BE49-F238E27FC236}">
                <a16:creationId xmlns:a16="http://schemas.microsoft.com/office/drawing/2014/main" id="{3F09E0C1-9AC6-415F-9D68-95356B5737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0225" y="6254750"/>
            <a:ext cx="1023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1">
            <a:extLst>
              <a:ext uri="{FF2B5EF4-FFF2-40B4-BE49-F238E27FC236}">
                <a16:creationId xmlns:a16="http://schemas.microsoft.com/office/drawing/2014/main" id="{39C7C098-D6F8-4F31-81FD-625C1ED42D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8363"/>
            <a:ext cx="233997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2">
            <a:extLst>
              <a:ext uri="{FF2B5EF4-FFF2-40B4-BE49-F238E27FC236}">
                <a16:creationId xmlns:a16="http://schemas.microsoft.com/office/drawing/2014/main" id="{A1903CD8-F486-4680-B9F4-36172F132A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775" y="6216650"/>
            <a:ext cx="8715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3">
            <a:extLst>
              <a:ext uri="{FF2B5EF4-FFF2-40B4-BE49-F238E27FC236}">
                <a16:creationId xmlns:a16="http://schemas.microsoft.com/office/drawing/2014/main" id="{A322305C-8CBB-4021-BC9B-8FB6A8CDEE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6200775"/>
            <a:ext cx="1820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03EA7CC-45D1-47B9-8334-B9837F9EEC9C}"/>
              </a:ext>
            </a:extLst>
          </p:cNvPr>
          <p:cNvSpPr/>
          <p:nvPr/>
        </p:nvSpPr>
        <p:spPr>
          <a:xfrm>
            <a:off x="0" y="0"/>
            <a:ext cx="12192000" cy="639763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" name="Picture 9" descr="horizontal RGB white.eps">
            <a:extLst>
              <a:ext uri="{FF2B5EF4-FFF2-40B4-BE49-F238E27FC236}">
                <a16:creationId xmlns:a16="http://schemas.microsoft.com/office/drawing/2014/main" id="{E12C7F51-2804-BD0D-7930-ED1202D8341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30" y="95722"/>
            <a:ext cx="2638174" cy="448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1E1209B-423A-46D5-B95B-D377E0282F7E}"/>
              </a:ext>
            </a:extLst>
          </p:cNvPr>
          <p:cNvSpPr/>
          <p:nvPr/>
        </p:nvSpPr>
        <p:spPr>
          <a:xfrm>
            <a:off x="0" y="0"/>
            <a:ext cx="12192000" cy="639763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4099" name="Picture 10" descr="IFAS2013.png">
            <a:extLst>
              <a:ext uri="{FF2B5EF4-FFF2-40B4-BE49-F238E27FC236}">
                <a16:creationId xmlns:a16="http://schemas.microsoft.com/office/drawing/2014/main" id="{FC0BDECE-BA58-49FA-8CBD-91709FE917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0225" y="6254750"/>
            <a:ext cx="1023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1">
            <a:extLst>
              <a:ext uri="{FF2B5EF4-FFF2-40B4-BE49-F238E27FC236}">
                <a16:creationId xmlns:a16="http://schemas.microsoft.com/office/drawing/2014/main" id="{F8D26DBF-AEA2-48B2-A64A-541B424DBB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8363"/>
            <a:ext cx="233997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12">
            <a:extLst>
              <a:ext uri="{FF2B5EF4-FFF2-40B4-BE49-F238E27FC236}">
                <a16:creationId xmlns:a16="http://schemas.microsoft.com/office/drawing/2014/main" id="{90B1B9FA-C96E-4023-908A-668D89BF5F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775" y="6216650"/>
            <a:ext cx="8715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3">
            <a:extLst>
              <a:ext uri="{FF2B5EF4-FFF2-40B4-BE49-F238E27FC236}">
                <a16:creationId xmlns:a16="http://schemas.microsoft.com/office/drawing/2014/main" id="{B71EF118-8039-4C7A-A6E9-4B7AD7B95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6200775"/>
            <a:ext cx="1820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 descr="horizontal RGB white.eps">
            <a:extLst>
              <a:ext uri="{FF2B5EF4-FFF2-40B4-BE49-F238E27FC236}">
                <a16:creationId xmlns:a16="http://schemas.microsoft.com/office/drawing/2014/main" id="{CF703472-B694-4FEE-B835-599B883BBC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8" y="141288"/>
            <a:ext cx="21526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6D9BAD1-2393-4CD5-9A1F-AD8B2B816966}"/>
              </a:ext>
            </a:extLst>
          </p:cNvPr>
          <p:cNvSpPr/>
          <p:nvPr/>
        </p:nvSpPr>
        <p:spPr>
          <a:xfrm>
            <a:off x="0" y="0"/>
            <a:ext cx="12192000" cy="5807075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123" name="Subtitle 4">
            <a:extLst>
              <a:ext uri="{FF2B5EF4-FFF2-40B4-BE49-F238E27FC236}">
                <a16:creationId xmlns:a16="http://schemas.microsoft.com/office/drawing/2014/main" id="{2B468608-59A4-4F8D-A25D-BCA11D9653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238" y="5256213"/>
            <a:ext cx="10952162" cy="110013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231775" indent="-231775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lvl="2" algn="ctr" eaLnBrk="1" hangingPunct="1">
              <a:lnSpc>
                <a:spcPts val="2000"/>
              </a:lnSpc>
              <a:defRPr/>
            </a:pPr>
            <a:r>
              <a:rPr lang="en-US" altLang="en-US" sz="2000" dirty="0">
                <a:solidFill>
                  <a:schemeClr val="bg1"/>
                </a:solidFill>
                <a:ea typeface="Gill Sans MT" panose="020B0502020104020203" pitchFamily="34" charset="0"/>
                <a:cs typeface="Gill Sans MT" panose="020B0502020104020203" pitchFamily="34" charset="0"/>
              </a:rPr>
              <a:t>www.feedthefuture.gov</a:t>
            </a:r>
          </a:p>
        </p:txBody>
      </p:sp>
      <p:pic>
        <p:nvPicPr>
          <p:cNvPr id="5124" name="Picture 2" descr="vertical RGB white.eps">
            <a:extLst>
              <a:ext uri="{FF2B5EF4-FFF2-40B4-BE49-F238E27FC236}">
                <a16:creationId xmlns:a16="http://schemas.microsoft.com/office/drawing/2014/main" id="{609779E8-5564-468D-85B4-8EF5455FF4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975" y="1668463"/>
            <a:ext cx="5480050" cy="230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10" descr="IFAS2013.png">
            <a:extLst>
              <a:ext uri="{FF2B5EF4-FFF2-40B4-BE49-F238E27FC236}">
                <a16:creationId xmlns:a16="http://schemas.microsoft.com/office/drawing/2014/main" id="{CFCC25AB-2CC8-4D7F-99E8-B3B738CC27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0225" y="6254750"/>
            <a:ext cx="1023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>
            <a:extLst>
              <a:ext uri="{FF2B5EF4-FFF2-40B4-BE49-F238E27FC236}">
                <a16:creationId xmlns:a16="http://schemas.microsoft.com/office/drawing/2014/main" id="{FDFAA373-19EC-48E6-A4F7-AE5448981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8363"/>
            <a:ext cx="233997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12">
            <a:extLst>
              <a:ext uri="{FF2B5EF4-FFF2-40B4-BE49-F238E27FC236}">
                <a16:creationId xmlns:a16="http://schemas.microsoft.com/office/drawing/2014/main" id="{C5F3F258-8643-4741-B03C-0ACF430476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775" y="6216650"/>
            <a:ext cx="8715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13">
            <a:extLst>
              <a:ext uri="{FF2B5EF4-FFF2-40B4-BE49-F238E27FC236}">
                <a16:creationId xmlns:a16="http://schemas.microsoft.com/office/drawing/2014/main" id="{8DE84404-2162-48D3-9900-5EF6814431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6200775"/>
            <a:ext cx="1820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40" r:id="rId2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ivestocklab.ifas.ufl.edu/media/livestocklabifasufledu/pdf-/MANUAL-Fethiere_UF_Good-lab-management-practices_2022.pdf" TargetMode="External"/><Relationship Id="rId2" Type="http://schemas.openxmlformats.org/officeDocument/2006/relationships/hyperlink" Target="https://livestocklab.ifas.ufl.edu/resources/glp/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5DB2883-8D42-45E2-B2AD-5FD6D15AAF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79400" y="2035199"/>
            <a:ext cx="11274424" cy="18043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5400" b="1" dirty="0">
                <a:solidFill>
                  <a:srgbClr val="4799B5"/>
                </a:solidFill>
                <a:latin typeface="Gill Sans MT" panose="020B0502020104020203" pitchFamily="34" charset="0"/>
                <a:ea typeface="+mj-ea"/>
                <a:cs typeface="Segoe UI"/>
              </a:rPr>
              <a:t>LISTE DE CONTRÔLE ET INSTRUCTIONS GLP</a:t>
            </a:r>
            <a:endParaRPr lang="en-US" sz="4400" b="1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335004-4BB1-3BBF-C24E-A544838E9A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8175" y="5309552"/>
            <a:ext cx="10915649" cy="722798"/>
          </a:xfrm>
        </p:spPr>
        <p:txBody>
          <a:bodyPr/>
          <a:lstStyle/>
          <a:p>
            <a:r>
              <a:rPr lang="en-US" sz="2000" dirty="0"/>
              <a:t>LABORATOIRE D'INNOVATION "NOURRIR L'AVENIR" POUR LES SYSTÈMES D'ÉLEVAGE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C1FA10D-70B2-37C8-5610-7862BA036E6D}"/>
              </a:ext>
            </a:extLst>
          </p:cNvPr>
          <p:cNvSpPr txBox="1"/>
          <p:nvPr/>
        </p:nvSpPr>
        <p:spPr>
          <a:xfrm>
            <a:off x="935690" y="4059688"/>
            <a:ext cx="103206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Matériel supplémentaire pour le manuel de formation à la bonne gestion des laboratoires à l'intention des formateurs</a:t>
            </a:r>
          </a:p>
          <a:p>
            <a:pPr algn="ctr"/>
            <a:r>
              <a:rPr lang="en-US" sz="2200" dirty="0"/>
              <a:t>Préparé par Richard Fethiere, Université de Floride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87E91A8-5370-4ADC-5065-8E0920F3FE70}"/>
              </a:ext>
            </a:extLst>
          </p:cNvPr>
          <p:cNvSpPr txBox="1"/>
          <p:nvPr/>
        </p:nvSpPr>
        <p:spPr>
          <a:xfrm>
            <a:off x="574711" y="2998329"/>
            <a:ext cx="4807975" cy="156966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>
              <a:spcAft>
                <a:spcPts val="1200"/>
              </a:spcAft>
              <a:defRPr/>
            </a:pPr>
            <a:r>
              <a:rPr lang="en-US" sz="3200" b="1" cap="all" dirty="0">
                <a:solidFill>
                  <a:srgbClr val="C55A11"/>
                </a:solidFill>
                <a:ea typeface="+mj-ea"/>
                <a:cs typeface="Arial" panose="020B0604020202020204" pitchFamily="34" charset="0"/>
              </a:rPr>
              <a:t>INSTRUMENTS DE LABORATOIRE COURANTS</a:t>
            </a: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38A3F656-084A-F93C-DA5C-A3BCBEC11F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2722" y="132768"/>
            <a:ext cx="7114478" cy="6725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8638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87E91A8-5370-4ADC-5065-8E0920F3FE70}"/>
              </a:ext>
            </a:extLst>
          </p:cNvPr>
          <p:cNvSpPr txBox="1"/>
          <p:nvPr/>
        </p:nvSpPr>
        <p:spPr>
          <a:xfrm>
            <a:off x="494685" y="799795"/>
            <a:ext cx="664029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 cap="all" dirty="0">
                <a:solidFill>
                  <a:srgbClr val="C55A11"/>
                </a:solidFill>
                <a:ea typeface="+mj-ea"/>
                <a:cs typeface="Arial" panose="020B0604020202020204" pitchFamily="34" charset="0"/>
              </a:rPr>
              <a:t>Microscope et béchers</a:t>
            </a:r>
          </a:p>
        </p:txBody>
      </p:sp>
      <p:pic>
        <p:nvPicPr>
          <p:cNvPr id="4" name="Picture 3" descr="A pair of lightbulbs&#10;&#10;Description automatically generated with low confidence">
            <a:extLst>
              <a:ext uri="{FF2B5EF4-FFF2-40B4-BE49-F238E27FC236}">
                <a16:creationId xmlns:a16="http://schemas.microsoft.com/office/drawing/2014/main" id="{0A927D0D-0060-EDC7-5641-6DD2E91636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4270" y="1695573"/>
            <a:ext cx="7297158" cy="4715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43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87E91A8-5370-4ADC-5065-8E0920F3FE70}"/>
              </a:ext>
            </a:extLst>
          </p:cNvPr>
          <p:cNvSpPr txBox="1"/>
          <p:nvPr/>
        </p:nvSpPr>
        <p:spPr>
          <a:xfrm>
            <a:off x="573345" y="924030"/>
            <a:ext cx="111565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 cap="all" dirty="0">
                <a:solidFill>
                  <a:srgbClr val="C55A11"/>
                </a:solidFill>
                <a:ea typeface="+mj-ea"/>
                <a:cs typeface="Arial" panose="020B0604020202020204" pitchFamily="34" charset="0"/>
              </a:rPr>
              <a:t>BRÛLEUR BUNSEN, tube à essai, pipettes et balance</a:t>
            </a: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1F1FB383-3116-381E-19B4-A9C142A164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874" y="1703924"/>
            <a:ext cx="12192000" cy="4592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522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87E91A8-5370-4ADC-5065-8E0920F3FE70}"/>
              </a:ext>
            </a:extLst>
          </p:cNvPr>
          <p:cNvSpPr txBox="1"/>
          <p:nvPr/>
        </p:nvSpPr>
        <p:spPr>
          <a:xfrm>
            <a:off x="737420" y="933553"/>
            <a:ext cx="1113994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 cap="all" dirty="0">
                <a:solidFill>
                  <a:srgbClr val="C55A11"/>
                </a:solidFill>
                <a:ea typeface="+mj-ea"/>
                <a:cs typeface="Arial" panose="020B0604020202020204" pitchFamily="34" charset="0"/>
              </a:rPr>
              <a:t>CYLINDRE GRADUÉ, THERMOMÈTRE, mortier</a:t>
            </a:r>
          </a:p>
        </p:txBody>
      </p:sp>
      <p:pic>
        <p:nvPicPr>
          <p:cNvPr id="4" name="Picture 3" descr="A picture containing text, cup&#10;&#10;Description automatically generated">
            <a:extLst>
              <a:ext uri="{FF2B5EF4-FFF2-40B4-BE49-F238E27FC236}">
                <a16:creationId xmlns:a16="http://schemas.microsoft.com/office/drawing/2014/main" id="{12FEBDCD-979C-BE99-A162-BB33BEABCE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6380" y="1806316"/>
            <a:ext cx="8859239" cy="4651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740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87E91A8-5370-4ADC-5065-8E0920F3FE70}"/>
              </a:ext>
            </a:extLst>
          </p:cNvPr>
          <p:cNvSpPr txBox="1"/>
          <p:nvPr/>
        </p:nvSpPr>
        <p:spPr>
          <a:xfrm>
            <a:off x="2893756" y="1196343"/>
            <a:ext cx="754810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 cap="all" dirty="0">
                <a:solidFill>
                  <a:srgbClr val="C55A11"/>
                </a:solidFill>
                <a:ea typeface="+mj-ea"/>
                <a:cs typeface="Arial" panose="020B0604020202020204" pitchFamily="34" charset="0"/>
              </a:rPr>
              <a:t>LUNETTES DE PROTECTION ET COMPTE-GOUTTES</a:t>
            </a: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BB1FA7E6-FC83-3427-4994-F00FEA974B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006" y="2294067"/>
            <a:ext cx="10785987" cy="4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403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710D0D0-1334-BD45-30D8-4C053F87FB7F}"/>
              </a:ext>
            </a:extLst>
          </p:cNvPr>
          <p:cNvSpPr txBox="1"/>
          <p:nvPr/>
        </p:nvSpPr>
        <p:spPr>
          <a:xfrm>
            <a:off x="1331494" y="1411705"/>
            <a:ext cx="932046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cap="none" dirty="0"/>
              <a:t>Consulter le Manuel de formation à la bonne gestion des laboratoires à l'intention des formateurs </a:t>
            </a:r>
            <a:br>
              <a:rPr lang="en-US" sz="2400" cap="none" dirty="0"/>
            </a:br>
            <a:r>
              <a:rPr lang="en-US" sz="2400" cap="none" dirty="0">
                <a:hlinkClick r:id="rId2"/>
              </a:rPr>
              <a:t>https://livestocklab.ifas.ufl.edu/resources/glp/ </a:t>
            </a:r>
            <a:br>
              <a:rPr lang="en-US" sz="2400" cap="none" dirty="0"/>
            </a:br>
            <a:br>
              <a:rPr lang="en-US" sz="2400" cap="none" dirty="0"/>
            </a:br>
            <a:r>
              <a:rPr lang="en-US" sz="2400" cap="none" dirty="0"/>
              <a:t>Lien direct vers le manuel en PDF :</a:t>
            </a:r>
            <a:br>
              <a:rPr lang="en-US" sz="2400" cap="none" dirty="0"/>
            </a:br>
            <a:r>
              <a:rPr lang="en-US" sz="2400" u="sng" cap="none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 https://livestocklab.ifas.ufl.edu/media/livestocklabifasufledu/pdf-/MANUAL-Fethiere_UF_Good-lab-management-practices_2022.pdf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70042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4918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0728667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88DF4D2C-586D-4541-BADF-B249C5EEECA4}"/>
    </a:ext>
  </a:extLst>
</a:theme>
</file>

<file path=ppt/theme/theme2.xml><?xml version="1.0" encoding="utf-8"?>
<a:theme xmlns:a="http://schemas.openxmlformats.org/drawingml/2006/main" name="Content Slides">
  <a:themeElements>
    <a:clrScheme name="FTF_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00DFB5C1-D665-4F19-9EAF-C6110DB5BA6E}"/>
    </a:ext>
  </a:extLst>
</a:theme>
</file>

<file path=ppt/theme/theme3.xml><?xml version="1.0" encoding="utf-8"?>
<a:theme xmlns:a="http://schemas.openxmlformats.org/drawingml/2006/main" name="Feed the Future-only branded blank">
  <a:themeElements>
    <a:clrScheme name="FTF_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DE9E3B4F-FDE1-4B64-9B89-056BD7316A41}"/>
    </a:ext>
  </a:extLst>
</a:theme>
</file>

<file path=ppt/theme/theme4.xml><?xml version="1.0" encoding="utf-8"?>
<a:theme xmlns:a="http://schemas.openxmlformats.org/drawingml/2006/main" name="1_Feed the Future-only branded blank">
  <a:themeElements>
    <a:clrScheme name="FTF_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4C398D5B-2E55-435B-836E-AEF8D0EF2199}"/>
    </a:ext>
  </a:extLst>
</a:theme>
</file>

<file path=ppt/theme/theme5.xml><?xml version="1.0" encoding="utf-8"?>
<a:theme xmlns:a="http://schemas.openxmlformats.org/drawingml/2006/main" name="1_Content Slides">
  <a:themeElements>
    <a:clrScheme name="FTF_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AA1ABD90-5BC5-4B67-9FA6-0B7EAA7B1840}"/>
    </a:ext>
  </a:extLst>
</a:theme>
</file>

<file path=ppt/theme/theme6.xml><?xml version="1.0" encoding="utf-8"?>
<a:theme xmlns:a="http://schemas.openxmlformats.org/drawingml/2006/main" name="Closing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2F2C30D2-A155-4EF3-958C-7AD74E53249E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E99547EE107245AA63AAFE1B907A6C" ma:contentTypeVersion="16" ma:contentTypeDescription="Create a new document." ma:contentTypeScope="" ma:versionID="2f5bb5c20004e277d8ef89200eb75960">
  <xsd:schema xmlns:xsd="http://www.w3.org/2001/XMLSchema" xmlns:xs="http://www.w3.org/2001/XMLSchema" xmlns:p="http://schemas.microsoft.com/office/2006/metadata/properties" xmlns:ns2="ca92f18b-e98e-4ac2-9366-24e20b74cc85" xmlns:ns3="72dd9003-4c32-4172-aded-c42a49a6cc31" targetNamespace="http://schemas.microsoft.com/office/2006/metadata/properties" ma:root="true" ma:fieldsID="2f0b76d90607339c8e1525e2564f4125" ns2:_="" ns3:_="">
    <xsd:import namespace="ca92f18b-e98e-4ac2-9366-24e20b74cc85"/>
    <xsd:import namespace="72dd9003-4c32-4172-aded-c42a49a6cc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92f18b-e98e-4ac2-9366-24e20b74cc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a0c477a-f09e-4137-8c49-77869fdcca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dd9003-4c32-4172-aded-c42a49a6cc3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adab572-062c-4750-a417-21f0b0ad7a68}" ma:internalName="TaxCatchAll" ma:showField="CatchAllData" ma:web="72dd9003-4c32-4172-aded-c42a49a6cc3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2dd9003-4c32-4172-aded-c42a49a6cc31" xsi:nil="true"/>
    <lcf76f155ced4ddcb4097134ff3c332f xmlns="ca92f18b-e98e-4ac2-9366-24e20b74cc85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DB58C36-6192-4EC2-969C-54B12F8AC3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92f18b-e98e-4ac2-9366-24e20b74cc85"/>
    <ds:schemaRef ds:uri="72dd9003-4c32-4172-aded-c42a49a6cc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FBEC582-9393-41AE-8057-68B6D767470C}">
  <ds:schemaRefs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dcmitype/"/>
    <ds:schemaRef ds:uri="75826b5d-971e-4109-a7c4-5eab32823b38"/>
    <ds:schemaRef ds:uri="http://schemas.microsoft.com/office/infopath/2007/PartnerControls"/>
    <ds:schemaRef ds:uri="http://purl.org/dc/elements/1.1/"/>
    <ds:schemaRef ds:uri="http://schemas.microsoft.com/office/2006/metadata/properties"/>
    <ds:schemaRef ds:uri="3924e43b-ab35-4ca7-9297-ce8abea5a429"/>
    <ds:schemaRef ds:uri="http://www.w3.org/XML/1998/namespace"/>
    <ds:schemaRef ds:uri="72dd9003-4c32-4172-aded-c42a49a6cc31"/>
    <ds:schemaRef ds:uri="ca92f18b-e98e-4ac2-9366-24e20b74cc85"/>
  </ds:schemaRefs>
</ds:datastoreItem>
</file>

<file path=customXml/itemProps3.xml><?xml version="1.0" encoding="utf-8"?>
<ds:datastoreItem xmlns:ds="http://schemas.openxmlformats.org/officeDocument/2006/customXml" ds:itemID="{E9A92F9C-931E-4EF5-83B1-D237019A069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LSIL Widescreen PPT template 2022</Template>
  <TotalTime>14153</TotalTime>
  <Words>142</Words>
  <Application>Microsoft Office PowerPoint</Application>
  <PresentationFormat>Widescreen</PresentationFormat>
  <Paragraphs>16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Gill Sans MT</vt:lpstr>
      <vt:lpstr>Title Slide</vt:lpstr>
      <vt:lpstr>Content Slides</vt:lpstr>
      <vt:lpstr>Feed the Future-only branded blank</vt:lpstr>
      <vt:lpstr>1_Feed the Future-only branded blank</vt:lpstr>
      <vt:lpstr>1_Content Slides</vt:lpstr>
      <vt:lpstr>Closing Slides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Harper, Jim W</dc:creator>
  <cp:keywords>, docId:593B33DCEC1C991433D45E8350F427FB</cp:keywords>
  <cp:lastModifiedBy>Karimou,Moctar</cp:lastModifiedBy>
  <cp:revision>91</cp:revision>
  <dcterms:created xsi:type="dcterms:W3CDTF">2022-06-14T17:18:14Z</dcterms:created>
  <dcterms:modified xsi:type="dcterms:W3CDTF">2023-08-17T16:34:31Z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0x01010014E99547EE107245AA63AAFE1B907A6C</vt:lpwstr>
  </property>
  <property fmtid="{D5CDD505-2E9C-101B-9397-08002B2CF9AE}" pid="3" name="MediaServiceImageTags">
    <vt:lpwstr/>
  </property>
</Properties>
</file>