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32"/>
  </p:notesMasterIdLst>
  <p:handoutMasterIdLst>
    <p:handoutMasterId r:id="rId33"/>
  </p:handoutMasterIdLst>
  <p:sldIdLst>
    <p:sldId id="534" r:id="rId10"/>
    <p:sldId id="1249" r:id="rId11"/>
    <p:sldId id="1204" r:id="rId12"/>
    <p:sldId id="1226" r:id="rId13"/>
    <p:sldId id="1227" r:id="rId14"/>
    <p:sldId id="1228" r:id="rId15"/>
    <p:sldId id="1250" r:id="rId16"/>
    <p:sldId id="1237" r:id="rId17"/>
    <p:sldId id="1238" r:id="rId18"/>
    <p:sldId id="1239" r:id="rId19"/>
    <p:sldId id="1240" r:id="rId20"/>
    <p:sldId id="1241" r:id="rId21"/>
    <p:sldId id="1242" r:id="rId22"/>
    <p:sldId id="1243" r:id="rId23"/>
    <p:sldId id="1244" r:id="rId24"/>
    <p:sldId id="1245" r:id="rId25"/>
    <p:sldId id="1246" r:id="rId26"/>
    <p:sldId id="1247" r:id="rId27"/>
    <p:sldId id="1248" r:id="rId28"/>
    <p:sldId id="1253" r:id="rId29"/>
    <p:sldId id="1251" r:id="rId30"/>
    <p:sldId id="1252" r:id="rId3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microsoft.com/office/2018/10/relationships/authors" Target="authors.xml"/><Relationship Id="rId21" Type="http://schemas.openxmlformats.org/officeDocument/2006/relationships/slide" Target="slides/slide12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6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6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70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82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08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68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09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2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4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6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1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4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6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962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PRACTICES STUDY PROTOCOLS</a:t>
            </a: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  <a:sym typeface="Wingdings" pitchFamily="2" charset="2"/>
              </a:rPr>
              <a:t> (</a:t>
            </a: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PART 1I)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7760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491616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Written detailed instructions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Cover all lab activities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Provides an in-depth description of who does what, when, where, and how</a:t>
            </a:r>
          </a:p>
        </p:txBody>
      </p:sp>
    </p:spTree>
    <p:extLst>
      <p:ext uri="{BB962C8B-B14F-4D97-AF65-F5344CB8AC3E}">
        <p14:creationId xmlns:p14="http://schemas.microsoft.com/office/powerpoint/2010/main" val="216151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2658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272" y="2845402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For successful SOP implementation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Management must develop an SOP culture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train on SOP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Must manage SOP system</a:t>
            </a:r>
          </a:p>
        </p:txBody>
      </p:sp>
    </p:spTree>
    <p:extLst>
      <p:ext uri="{BB962C8B-B14F-4D97-AF65-F5344CB8AC3E}">
        <p14:creationId xmlns:p14="http://schemas.microsoft.com/office/powerpoint/2010/main" val="79495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0257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92201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System characteristics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Part of lab master documentation system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Cover all activities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Administration/personnel management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Safety/hygiene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Technical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Readable, clear, precise, practical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Fully understood and followed</a:t>
            </a:r>
          </a:p>
        </p:txBody>
      </p:sp>
    </p:spTree>
    <p:extLst>
      <p:ext uri="{BB962C8B-B14F-4D97-AF65-F5344CB8AC3E}">
        <p14:creationId xmlns:p14="http://schemas.microsoft.com/office/powerpoint/2010/main" val="26712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92201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System characteristics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Responsible person for each SOP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Immediately available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Formal change control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Central organization around SOP (Quality Assurance)</a:t>
            </a:r>
          </a:p>
        </p:txBody>
      </p:sp>
    </p:spTree>
    <p:extLst>
      <p:ext uri="{BB962C8B-B14F-4D97-AF65-F5344CB8AC3E}">
        <p14:creationId xmlns:p14="http://schemas.microsoft.com/office/powerpoint/2010/main" val="281379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39500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92201"/>
            <a:ext cx="9982200" cy="370754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Centralized organization - roles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Set standard format imposed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Be single point of contact for identification numbers (ID)/ Numbers/Issuance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Manage changes (versions): Traceability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Ensure distribution / destruction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Ensure cross-departmental coherence of SOP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Review by Quality Assurance Unit</a:t>
            </a:r>
          </a:p>
        </p:txBody>
      </p:sp>
    </p:spTree>
    <p:extLst>
      <p:ext uri="{BB962C8B-B14F-4D97-AF65-F5344CB8AC3E}">
        <p14:creationId xmlns:p14="http://schemas.microsoft.com/office/powerpoint/2010/main" val="325503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0412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06476"/>
            <a:ext cx="7912100" cy="42424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Sections in SOP should be standardized e.g.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Title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Purpose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General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Highlights principal features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Provides background information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Procedure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Instructions in logical/chronological order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References and help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 Whom to contact in case of encountering issues </a:t>
            </a:r>
          </a:p>
        </p:txBody>
      </p:sp>
    </p:spTree>
    <p:extLst>
      <p:ext uri="{BB962C8B-B14F-4D97-AF65-F5344CB8AC3E}">
        <p14:creationId xmlns:p14="http://schemas.microsoft.com/office/powerpoint/2010/main" val="1047866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328498"/>
            <a:ext cx="10972800" cy="22010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ACTIVITY: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BRAINSTROMING AND SOP DISCUSSION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7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272715" y="913672"/>
            <a:ext cx="1174282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425551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Benefits from a good SOP system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Standardized, consistent procedures, reduce test-to-test variability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Means of study reconstruction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Optimize the way of doing things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Record technical and administrative improvements</a:t>
            </a:r>
          </a:p>
        </p:txBody>
      </p:sp>
    </p:spTree>
    <p:extLst>
      <p:ext uri="{BB962C8B-B14F-4D97-AF65-F5344CB8AC3E}">
        <p14:creationId xmlns:p14="http://schemas.microsoft.com/office/powerpoint/2010/main" val="322507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435076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Benefits from a good SOP system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Approval by management formalizes their commitment to quality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Ease of documenting complicated techniques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Continuity in case of personnel turnover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Forms training manual 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Means of communication (e.g., during audits, visits, technology transfer)</a:t>
            </a:r>
          </a:p>
        </p:txBody>
      </p:sp>
    </p:spTree>
    <p:extLst>
      <p:ext uri="{BB962C8B-B14F-4D97-AF65-F5344CB8AC3E}">
        <p14:creationId xmlns:p14="http://schemas.microsoft.com/office/powerpoint/2010/main" val="148623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STANDARD OPERATING PROCEDURES (SOP)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711300"/>
            <a:ext cx="9950450" cy="341678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Benefits from a good SOP system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Different ways to present an SOP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Important to register the date of adoption of the SOP – necessary for traceability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In Europe, the Quality Assurance Unit signs the SOP (not necessary everywhere)</a:t>
            </a:r>
          </a:p>
        </p:txBody>
      </p:sp>
    </p:spTree>
    <p:extLst>
      <p:ext uri="{BB962C8B-B14F-4D97-AF65-F5344CB8AC3E}">
        <p14:creationId xmlns:p14="http://schemas.microsoft.com/office/powerpoint/2010/main" val="33277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Protocol: GLP requirements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Protocol: Approval process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Amendments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Study plan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Standard Operating Procedures (SOP)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42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80EDBD-ADBE-2088-ED91-96EECDE5CD78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0051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178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57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15687" y="780322"/>
            <a:ext cx="11653156" cy="825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PROTOCOL: GLP REQUIREMENTS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511753" y="2186847"/>
            <a:ext cx="3597729" cy="1242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Test System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4358370" y="2422493"/>
            <a:ext cx="5448300" cy="389809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Description: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Species, strain, health status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Age, weight, source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Environmental conditions, husbandry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Diet, source, and possible contaminants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Justification of choice</a:t>
            </a:r>
          </a:p>
          <a:p>
            <a:pPr marL="1714500" lvl="4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Guidelines, regulations</a:t>
            </a:r>
          </a:p>
          <a:p>
            <a:pPr marL="1714500" lvl="4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Gill Sans MT" panose="020B0502020104020203" pitchFamily="34" charset="0"/>
              </a:rPr>
              <a:t>Background data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46329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PROTOCOL: GLP REQUIREMENTS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683656" y="2199516"/>
            <a:ext cx="7063015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Experimental Design (depending on the study)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Dosing details: levels and frequency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Vehicles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Preparation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Quality Control (QC)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Animal randomization</a:t>
            </a:r>
          </a:p>
          <a:p>
            <a:pPr marL="731520" marR="0" lvl="1" indent="-34290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Pre-test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731520" marR="0" lvl="1" indent="-34290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During study/cages/racks</a:t>
            </a:r>
          </a:p>
        </p:txBody>
      </p:sp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328498"/>
            <a:ext cx="10972800" cy="22010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READING: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Sections 8.1 and 8.2 of the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OECD regulations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1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PROTOCOL: APPROVAL PROCESS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42042" y="2007656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Approval/Review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Approved and dated by Study Director before study starts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Allow time for protocol review by Quality Assurance (QA) unit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Allow time for corrections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Allow time for distribution to study staff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Allow time for pre-study meeting</a:t>
            </a:r>
          </a:p>
        </p:txBody>
      </p:sp>
    </p:spTree>
    <p:extLst>
      <p:ext uri="{BB962C8B-B14F-4D97-AF65-F5344CB8AC3E}">
        <p14:creationId xmlns:p14="http://schemas.microsoft.com/office/powerpoint/2010/main" val="90939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Amendments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42042" y="2007655"/>
            <a:ext cx="9982200" cy="426480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Main elements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Study/protocol identification and unique issue number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Clear description of change &amp; sections changed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Reason for change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Approval by Study Director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Review process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Circulated to all staff who received the protocol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9B2C4E-B96D-923B-0842-ACEF72CC802E}"/>
              </a:ext>
            </a:extLst>
          </p:cNvPr>
          <p:cNvSpPr/>
          <p:nvPr/>
        </p:nvSpPr>
        <p:spPr>
          <a:xfrm>
            <a:off x="8438147" y="3246713"/>
            <a:ext cx="3409449" cy="17866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Amendments are only used for planned changes to the study.</a:t>
            </a:r>
          </a:p>
        </p:txBody>
      </p:sp>
    </p:spTree>
    <p:extLst>
      <p:ext uri="{BB962C8B-B14F-4D97-AF65-F5344CB8AC3E}">
        <p14:creationId xmlns:p14="http://schemas.microsoft.com/office/powerpoint/2010/main" val="92545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AMENDMENTS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09041"/>
            <a:ext cx="4225925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Protocol circulation list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Study Director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Sponsor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Management (research director)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Main file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Archives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Quality Assurance unit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2DC34-6F91-CE20-8542-CA6EB0B2D03B}"/>
              </a:ext>
            </a:extLst>
          </p:cNvPr>
          <p:cNvSpPr txBox="1"/>
          <p:nvPr/>
        </p:nvSpPr>
        <p:spPr>
          <a:xfrm>
            <a:off x="5359400" y="2778664"/>
            <a:ext cx="6096000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Tech in charge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Animal husbandry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Analy</a:t>
            </a:r>
            <a:r>
              <a:rPr lang="en-US" sz="2200" dirty="0"/>
              <a:t>tical lab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Necropsy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Pathology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Statistician</a:t>
            </a:r>
          </a:p>
        </p:txBody>
      </p:sp>
    </p:spTree>
    <p:extLst>
      <p:ext uri="{BB962C8B-B14F-4D97-AF65-F5344CB8AC3E}">
        <p14:creationId xmlns:p14="http://schemas.microsoft.com/office/powerpoint/2010/main" val="4897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PLAN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09040"/>
            <a:ext cx="4225925" cy="37352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u="sng" dirty="0">
                <a:latin typeface="Gill Sans MT" panose="020B0502020104020203" pitchFamily="34" charset="0"/>
              </a:rPr>
              <a:t>Study Time Plan </a:t>
            </a:r>
            <a:r>
              <a:rPr lang="en-US" sz="2200" dirty="0">
                <a:latin typeface="Gill Sans MT" panose="020B0502020104020203" pitchFamily="34" charset="0"/>
              </a:rPr>
              <a:t>(Rules #115) on Excel with dates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Animals’ reception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Acclimation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Randomization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Formulation and dosing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Analyses of formulations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2DC34-6F91-CE20-8542-CA6EB0B2D03B}"/>
              </a:ext>
            </a:extLst>
          </p:cNvPr>
          <p:cNvSpPr txBox="1"/>
          <p:nvPr/>
        </p:nvSpPr>
        <p:spPr>
          <a:xfrm>
            <a:off x="5359400" y="2778664"/>
            <a:ext cx="6096000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Signs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Feed consumption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Bodyweight</a:t>
            </a:r>
            <a:endParaRPr lang="en-US" sz="2200" dirty="0"/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Blood chemistry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Urine analysis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Necropsy</a:t>
            </a:r>
          </a:p>
        </p:txBody>
      </p:sp>
    </p:spTree>
    <p:extLst>
      <p:ext uri="{BB962C8B-B14F-4D97-AF65-F5344CB8AC3E}">
        <p14:creationId xmlns:p14="http://schemas.microsoft.com/office/powerpoint/2010/main" val="11161788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82B89581-244D-402B-AD2E-3C5D54CB5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4518</TotalTime>
  <Words>715</Words>
  <Application>Microsoft Macintosh PowerPoint</Application>
  <PresentationFormat>Widescreen</PresentationFormat>
  <Paragraphs>158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72</cp:revision>
  <dcterms:created xsi:type="dcterms:W3CDTF">2022-06-14T17:18:14Z</dcterms:created>
  <dcterms:modified xsi:type="dcterms:W3CDTF">2023-06-22T03:51:17Z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