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7"/>
  </p:notesMasterIdLst>
  <p:handoutMasterIdLst>
    <p:handoutMasterId r:id="rId28"/>
  </p:handoutMasterIdLst>
  <p:sldIdLst>
    <p:sldId id="534" r:id="rId10"/>
    <p:sldId id="1236" r:id="rId11"/>
    <p:sldId id="1204" r:id="rId12"/>
    <p:sldId id="1226" r:id="rId13"/>
    <p:sldId id="1237" r:id="rId14"/>
    <p:sldId id="1227" r:id="rId15"/>
    <p:sldId id="1228" r:id="rId16"/>
    <p:sldId id="1229" r:id="rId17"/>
    <p:sldId id="1238" r:id="rId18"/>
    <p:sldId id="1230" r:id="rId19"/>
    <p:sldId id="1231" r:id="rId20"/>
    <p:sldId id="1233" r:id="rId21"/>
    <p:sldId id="1232" r:id="rId22"/>
    <p:sldId id="1235" r:id="rId23"/>
    <p:sldId id="1241" r:id="rId24"/>
    <p:sldId id="1239" r:id="rId25"/>
    <p:sldId id="1240" r:id="rId2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38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45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61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76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99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26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91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66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84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51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1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GOOD LABORATORY PRACTICES STUDY PROTOCOLS (PART 1</a:t>
            </a:r>
            <a:r>
              <a:rPr lang="en-US" sz="4000" b="1" dirty="0">
                <a:solidFill>
                  <a:srgbClr val="4799B5"/>
                </a:solidFill>
                <a:ea typeface="+mj-ea"/>
                <a:cs typeface="Segoe UI"/>
              </a:rPr>
              <a:t>)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511629" y="1136829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PROTOCOL/STUDY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29129" y="2319259"/>
            <a:ext cx="7536542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GLP Requirements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Test and control item description typically include: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Chemical name (of fertilizer, forage, grass, etc.)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Batch ID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85882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PROTOCOL/STUDY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52929" y="2145087"/>
            <a:ext cx="5754627" cy="417550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GLP Requirements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Test facility/sponsor: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Addresses 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Study locations (could be a multi-site study)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Use of consultants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Use of sub-contractors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59964-21D6-BD73-E013-DC229BAB4EA3}"/>
              </a:ext>
            </a:extLst>
          </p:cNvPr>
          <p:cNvSpPr txBox="1"/>
          <p:nvPr/>
        </p:nvSpPr>
        <p:spPr>
          <a:xfrm>
            <a:off x="6684019" y="2936520"/>
            <a:ext cx="5074844" cy="2063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GLP requires you to identify all the partners participating in the study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In some multi-site studies,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there can be many such partners</a:t>
            </a:r>
            <a:endParaRPr lang="en-US" sz="22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302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PROTOCOL/STUDY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52928" y="2041673"/>
            <a:ext cx="110363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GLP Requirements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Study director &amp; responsible personnel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Must identify study director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Must identify principal investigators for multi-site studies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May identify other responsible researchers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May identify the study monitor if one is appointed</a:t>
            </a:r>
          </a:p>
        </p:txBody>
      </p:sp>
    </p:spTree>
    <p:extLst>
      <p:ext uri="{BB962C8B-B14F-4D97-AF65-F5344CB8AC3E}">
        <p14:creationId xmlns:p14="http://schemas.microsoft.com/office/powerpoint/2010/main" val="3817803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PROTOCOL/STUDY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20272" y="2068887"/>
            <a:ext cx="7444014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GLP Requirements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Dates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Proposed experimental start and finish dates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Date protocol approved by study director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Date signed by management if necessary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Date signed by sponsor if necessary</a:t>
            </a:r>
          </a:p>
        </p:txBody>
      </p:sp>
    </p:spTree>
    <p:extLst>
      <p:ext uri="{BB962C8B-B14F-4D97-AF65-F5344CB8AC3E}">
        <p14:creationId xmlns:p14="http://schemas.microsoft.com/office/powerpoint/2010/main" val="4210346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PROTOCOL/STUDY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87614" y="2090659"/>
            <a:ext cx="7438572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GLP Requirements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Dates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Proposed experimental start and finish dates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Date protocol approved by study director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Date signed by management if necessary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Date signed by sponsor if necessary</a:t>
            </a:r>
          </a:p>
        </p:txBody>
      </p:sp>
    </p:spTree>
    <p:extLst>
      <p:ext uri="{BB962C8B-B14F-4D97-AF65-F5344CB8AC3E}">
        <p14:creationId xmlns:p14="http://schemas.microsoft.com/office/powerpoint/2010/main" val="1000111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D589CD-796F-CD1C-D934-1D716867612A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155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371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10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Types of rules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 Protocol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/ Study plan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59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TYPES OF RULES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891572"/>
            <a:ext cx="3200400" cy="4579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Instructions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11200" y="2730351"/>
            <a:ext cx="9321800" cy="253758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Gill Sans MT" panose="020B0502020104020203" pitchFamily="34" charset="0"/>
              </a:rPr>
              <a:t>Established by internationally recognized scientific experts</a:t>
            </a:r>
          </a:p>
          <a:p>
            <a:pPr marL="342900" indent="-342900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latin typeface="Gill Sans MT" panose="020B0502020104020203" pitchFamily="34" charset="0"/>
              </a:rPr>
              <a:t>Define what should be included in studies</a:t>
            </a:r>
          </a:p>
        </p:txBody>
      </p:sp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TYPES OF RULES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733730"/>
            <a:ext cx="11163300" cy="4579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Protocol</a:t>
            </a:r>
            <a:r>
              <a:rPr lang="en-US" dirty="0"/>
              <a:t> </a:t>
            </a: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/ Study plan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3452587" y="2414667"/>
            <a:ext cx="6584042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Approved by the study director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May follow guidelines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Description of major events in study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Provides overall timelines</a:t>
            </a:r>
          </a:p>
          <a:p>
            <a:pPr algn="r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800" dirty="0">
                <a:latin typeface="Gill Sans MT" panose="020B0502020104020203" pitchFamily="34" charset="0"/>
              </a:rPr>
              <a:t>“MASTER PLAN” </a:t>
            </a:r>
          </a:p>
        </p:txBody>
      </p:sp>
    </p:spTree>
    <p:extLst>
      <p:ext uri="{BB962C8B-B14F-4D97-AF65-F5344CB8AC3E}">
        <p14:creationId xmlns:p14="http://schemas.microsoft.com/office/powerpoint/2010/main" val="250496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TYPES OF RULES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733730"/>
            <a:ext cx="11163300" cy="4579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Protocol</a:t>
            </a:r>
            <a:r>
              <a:rPr lang="en-US" dirty="0"/>
              <a:t> </a:t>
            </a: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/ Study plan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2160814" y="2414667"/>
            <a:ext cx="9612086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200" b="1" dirty="0">
                <a:latin typeface="Gill Sans MT" panose="020B0502020104020203" pitchFamily="34" charset="0"/>
              </a:rPr>
              <a:t>Pivotal Document: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latin typeface="Gill Sans MT" panose="020B0502020104020203" pitchFamily="34" charset="0"/>
              </a:rPr>
              <a:t>For communication to study staff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latin typeface="Gill Sans MT" panose="020B0502020104020203" pitchFamily="34" charset="0"/>
              </a:rPr>
              <a:t> To fix study objectives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latin typeface="Gill Sans MT" panose="020B0502020104020203" pitchFamily="34" charset="0"/>
              </a:rPr>
              <a:t>For contractual reasons (e.g., between contract laboratory and sponsor)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latin typeface="Gill Sans MT" panose="020B0502020104020203" pitchFamily="34" charset="0"/>
              </a:rPr>
              <a:t>To provide basic dates (to start and finish the study)</a:t>
            </a:r>
          </a:p>
          <a:p>
            <a:pPr marL="914400" lvl="1" indent="-4572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latin typeface="Gill Sans MT" panose="020B0502020104020203" pitchFamily="34" charset="0"/>
              </a:rPr>
              <a:t>To indicate study methods </a:t>
            </a:r>
          </a:p>
        </p:txBody>
      </p:sp>
    </p:spTree>
    <p:extLst>
      <p:ext uri="{BB962C8B-B14F-4D97-AF65-F5344CB8AC3E}">
        <p14:creationId xmlns:p14="http://schemas.microsoft.com/office/powerpoint/2010/main" val="319196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GOOD LABORATORY PRACTICES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2114730"/>
            <a:ext cx="11163300" cy="45792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Protocol</a:t>
            </a:r>
            <a:r>
              <a:rPr lang="en-US" dirty="0"/>
              <a:t> </a:t>
            </a:r>
            <a:r>
              <a:rPr lang="en-US" cap="none" dirty="0">
                <a:solidFill>
                  <a:schemeClr val="tx1"/>
                </a:solidFill>
                <a:ea typeface="+mn-ea"/>
                <a:cs typeface="Arial"/>
              </a:rPr>
              <a:t>/ Study plan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765574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3200" dirty="0">
                <a:latin typeface="Gill Sans MT" panose="020B0502020104020203" pitchFamily="34" charset="0"/>
              </a:rPr>
              <a:t>Content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Scientific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Organizational &amp; GLP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CAF53-DA76-301D-C6F6-96AC995376F2}"/>
              </a:ext>
            </a:extLst>
          </p:cNvPr>
          <p:cNvSpPr txBox="1"/>
          <p:nvPr/>
        </p:nvSpPr>
        <p:spPr>
          <a:xfrm>
            <a:off x="6416842" y="2572658"/>
            <a:ext cx="5165558" cy="2571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Guidelines provide information on the scientific methods which are recommended for specific studies</a:t>
            </a:r>
          </a:p>
          <a:p>
            <a:pPr algn="ctr"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They define the scientific methods which are recommended for certain studies</a:t>
            </a:r>
            <a:endParaRPr lang="en-US" sz="22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1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PROTOCOL/STUDY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29128" y="1932815"/>
            <a:ext cx="6192158" cy="454819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Functions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Specify study activities (which activities and when)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Define responsibilities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Define resource needs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Communication and instructions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Basis for contracts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Basis for regulatory discussions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1177B-9776-7308-A277-C7B3775DA6B4}"/>
              </a:ext>
            </a:extLst>
          </p:cNvPr>
          <p:cNvSpPr txBox="1"/>
          <p:nvPr/>
        </p:nvSpPr>
        <p:spPr>
          <a:xfrm>
            <a:off x="7021286" y="3429000"/>
            <a:ext cx="4465244" cy="104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>
                <a:latin typeface="Gill Sans MT" panose="020B0502020104020203" pitchFamily="34" charset="0"/>
              </a:rPr>
              <a:t>The protocol is the pivotal scientific document for GLP studies</a:t>
            </a:r>
            <a:endParaRPr lang="en-US" sz="22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9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PROTOCOL/STUDY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404257" y="2096101"/>
            <a:ext cx="6096000" cy="409615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GLP Requirements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Identification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Must be unique to each study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Used to identify study data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Must identify test compound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May identify concerned department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Can be cross reference to other studies</a:t>
            </a:r>
          </a:p>
        </p:txBody>
      </p:sp>
    </p:spTree>
    <p:extLst>
      <p:ext uri="{BB962C8B-B14F-4D97-AF65-F5344CB8AC3E}">
        <p14:creationId xmlns:p14="http://schemas.microsoft.com/office/powerpoint/2010/main" val="213548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PROTOCOL/STUDY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404257" y="2096101"/>
            <a:ext cx="8942614" cy="420844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GLP Requirements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Title &amp; statement of purpose 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Why the study is being performed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Regulatory considerations (if any)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Reference to guidelines (if any)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Title usually contains information on, at least, species, duration, test article &amp; route of administration route</a:t>
            </a:r>
          </a:p>
        </p:txBody>
      </p:sp>
    </p:spTree>
    <p:extLst>
      <p:ext uri="{BB962C8B-B14F-4D97-AF65-F5344CB8AC3E}">
        <p14:creationId xmlns:p14="http://schemas.microsoft.com/office/powerpoint/2010/main" val="236567404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C31043-09E6-4AA3-B9A4-9482E15AC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4400</TotalTime>
  <Words>549</Words>
  <Application>Microsoft Macintosh PowerPoint</Application>
  <PresentationFormat>Widescreen</PresentationFormat>
  <Paragraphs>109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67</cp:revision>
  <dcterms:created xsi:type="dcterms:W3CDTF">2022-06-14T17:18:14Z</dcterms:created>
  <dcterms:modified xsi:type="dcterms:W3CDTF">2023-06-22T03:51:02Z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