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01" r:id="rId8"/>
  </p:sldMasterIdLst>
  <p:notesMasterIdLst>
    <p:notesMasterId r:id="rId21"/>
  </p:notesMasterIdLst>
  <p:handoutMasterIdLst>
    <p:handoutMasterId r:id="rId22"/>
  </p:handoutMasterIdLst>
  <p:sldIdLst>
    <p:sldId id="534" r:id="rId9"/>
    <p:sldId id="679" r:id="rId10"/>
    <p:sldId id="684" r:id="rId11"/>
    <p:sldId id="685" r:id="rId12"/>
    <p:sldId id="687" r:id="rId13"/>
    <p:sldId id="688" r:id="rId14"/>
    <p:sldId id="686" r:id="rId15"/>
    <p:sldId id="689" r:id="rId16"/>
    <p:sldId id="691" r:id="rId17"/>
    <p:sldId id="690" r:id="rId18"/>
    <p:sldId id="681" r:id="rId19"/>
    <p:sldId id="28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BAB" lastIdx="2" clrIdx="0">
    <p:extLst>
      <p:ext uri="{19B8F6BF-5375-455C-9EA6-DF929625EA0E}">
        <p15:presenceInfo xmlns:p15="http://schemas.microsoft.com/office/powerpoint/2012/main" userId="Bohn, Andrea B" providerId="None"/>
      </p:ext>
    </p:extLst>
  </p:cmAuthor>
  <p:cmAuthor id="2" name="Bohn,Andrea B" initials="BB" lastIdx="10" clrIdx="1">
    <p:extLst>
      <p:ext uri="{19B8F6BF-5375-455C-9EA6-DF929625EA0E}">
        <p15:presenceInfo xmlns:p15="http://schemas.microsoft.com/office/powerpoint/2012/main" userId="S::abohn@ufl.edu::58db57ce-5f1e-4d64-b1fa-7bf285c7878e" providerId="AD"/>
      </p:ext>
    </p:extLst>
  </p:cmAuthor>
  <p:cmAuthor id="3" name="Adesogan,Adegbola Tolulope" initials="AT" lastIdx="3" clrIdx="2">
    <p:extLst>
      <p:ext uri="{19B8F6BF-5375-455C-9EA6-DF929625EA0E}">
        <p15:presenceInfo xmlns:p15="http://schemas.microsoft.com/office/powerpoint/2012/main" userId="S::adesogan@ufl.edu::30155982-3e4f-4872-a50f-18c4bcde243b" providerId="AD"/>
      </p:ext>
    </p:extLst>
  </p:cmAuthor>
  <p:cmAuthor id="4" name="Hendrickx,Saskia" initials="He" lastIdx="3" clrIdx="3">
    <p:extLst>
      <p:ext uri="{19B8F6BF-5375-455C-9EA6-DF929625EA0E}">
        <p15:presenceInfo xmlns:p15="http://schemas.microsoft.com/office/powerpoint/2012/main" userId="S::scjhendrickx@ufl.edu::2928d953-128c-4a0f-b0b0-7a9540af4d5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7C9A"/>
    <a:srgbClr val="4799B5"/>
    <a:srgbClr val="2C558B"/>
    <a:srgbClr val="D37D28"/>
    <a:srgbClr val="558BFF"/>
    <a:srgbClr val="94A545"/>
    <a:srgbClr val="000000"/>
    <a:srgbClr val="3C7E94"/>
    <a:srgbClr val="BA6324"/>
    <a:srgbClr val="788D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5A7E93-6C46-4C5B-B577-5CBC8C825C64}" v="2" dt="2024-09-24T10:00:52.5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51"/>
    <p:restoredTop sz="88700" autoAdjust="0"/>
  </p:normalViewPr>
  <p:slideViewPr>
    <p:cSldViewPr snapToGrid="0">
      <p:cViewPr varScale="1">
        <p:scale>
          <a:sx n="98" d="100"/>
          <a:sy n="98" d="100"/>
        </p:scale>
        <p:origin x="1056" y="19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gate,Nargiza" userId="S::rnargiza@ufl.edu::000fff5d-da05-4fb9-b2a4-d90a3fcede59" providerId="AD" clId="Web-{485A7E93-6C46-4C5B-B577-5CBC8C825C64}"/>
    <pc:docChg chg="modSld">
      <pc:chgData name="Ludgate,Nargiza" userId="S::rnargiza@ufl.edu::000fff5d-da05-4fb9-b2a4-d90a3fcede59" providerId="AD" clId="Web-{485A7E93-6C46-4C5B-B577-5CBC8C825C64}" dt="2024-09-24T10:00:52.503" v="1" actId="20577"/>
      <pc:docMkLst>
        <pc:docMk/>
      </pc:docMkLst>
      <pc:sldChg chg="modSp">
        <pc:chgData name="Ludgate,Nargiza" userId="S::rnargiza@ufl.edu::000fff5d-da05-4fb9-b2a4-d90a3fcede59" providerId="AD" clId="Web-{485A7E93-6C46-4C5B-B577-5CBC8C825C64}" dt="2024-09-24T10:00:52.503" v="1" actId="20577"/>
        <pc:sldMkLst>
          <pc:docMk/>
          <pc:sldMk cId="3769536645" sldId="534"/>
        </pc:sldMkLst>
        <pc:spChg chg="mod">
          <ac:chgData name="Ludgate,Nargiza" userId="S::rnargiza@ufl.edu::000fff5d-da05-4fb9-b2a4-d90a3fcede59" providerId="AD" clId="Web-{485A7E93-6C46-4C5B-B577-5CBC8C825C64}" dt="2024-09-24T10:00:52.503" v="1" actId="20577"/>
          <ac:spMkLst>
            <pc:docMk/>
            <pc:sldMk cId="3769536645" sldId="534"/>
            <ac:spMk id="6" creationId="{CC1D489F-21AD-45AD-AF3E-E7AC51A43FCC}"/>
          </ac:spMkLst>
        </pc:spChg>
      </pc:sldChg>
    </pc:docChg>
  </pc:docChgLst>
  <pc:docChgLst>
    <pc:chgData name="taryndev" userId="S::taryndev_gmail.com#ext#@uflorida.onmicrosoft.com::81c77233-f19a-4c58-8789-02fb8ac1a8fe" providerId="AD" clId="Web-{9861E6EF-37DF-62F5-7AB1-3963E2113225}"/>
    <pc:docChg chg="addSld modSld">
      <pc:chgData name="taryndev" userId="S::taryndev_gmail.com#ext#@uflorida.onmicrosoft.com::81c77233-f19a-4c58-8789-02fb8ac1a8fe" providerId="AD" clId="Web-{9861E6EF-37DF-62F5-7AB1-3963E2113225}" dt="2024-09-15T00:11:14.567" v="301" actId="20577"/>
      <pc:docMkLst>
        <pc:docMk/>
      </pc:docMkLst>
      <pc:sldChg chg="modSp">
        <pc:chgData name="taryndev" userId="S::taryndev_gmail.com#ext#@uflorida.onmicrosoft.com::81c77233-f19a-4c58-8789-02fb8ac1a8fe" providerId="AD" clId="Web-{9861E6EF-37DF-62F5-7AB1-3963E2113225}" dt="2024-09-15T00:03:28.502" v="74" actId="20577"/>
        <pc:sldMkLst>
          <pc:docMk/>
          <pc:sldMk cId="3544771761" sldId="679"/>
        </pc:sldMkLst>
        <pc:spChg chg="mod">
          <ac:chgData name="taryndev" userId="S::taryndev_gmail.com#ext#@uflorida.onmicrosoft.com::81c77233-f19a-4c58-8789-02fb8ac1a8fe" providerId="AD" clId="Web-{9861E6EF-37DF-62F5-7AB1-3963E2113225}" dt="2024-09-15T00:03:28.502" v="74" actId="20577"/>
          <ac:spMkLst>
            <pc:docMk/>
            <pc:sldMk cId="3544771761" sldId="679"/>
            <ac:spMk id="3" creationId="{042AE1EF-FA03-4965-B85D-64572216851B}"/>
          </ac:spMkLst>
        </pc:spChg>
      </pc:sldChg>
      <pc:sldChg chg="modSp">
        <pc:chgData name="taryndev" userId="S::taryndev_gmail.com#ext#@uflorida.onmicrosoft.com::81c77233-f19a-4c58-8789-02fb8ac1a8fe" providerId="AD" clId="Web-{9861E6EF-37DF-62F5-7AB1-3963E2113225}" dt="2024-09-15T00:05:15.743" v="155" actId="20577"/>
        <pc:sldMkLst>
          <pc:docMk/>
          <pc:sldMk cId="935934768" sldId="684"/>
        </pc:sldMkLst>
        <pc:spChg chg="mod">
          <ac:chgData name="taryndev" userId="S::taryndev_gmail.com#ext#@uflorida.onmicrosoft.com::81c77233-f19a-4c58-8789-02fb8ac1a8fe" providerId="AD" clId="Web-{9861E6EF-37DF-62F5-7AB1-3963E2113225}" dt="2024-09-15T00:04:09.128" v="86" actId="20577"/>
          <ac:spMkLst>
            <pc:docMk/>
            <pc:sldMk cId="935934768" sldId="684"/>
            <ac:spMk id="2" creationId="{FDBDFBEF-3337-4268-8A66-2141B7DAF18E}"/>
          </ac:spMkLst>
        </pc:spChg>
        <pc:spChg chg="mod">
          <ac:chgData name="taryndev" userId="S::taryndev_gmail.com#ext#@uflorida.onmicrosoft.com::81c77233-f19a-4c58-8789-02fb8ac1a8fe" providerId="AD" clId="Web-{9861E6EF-37DF-62F5-7AB1-3963E2113225}" dt="2024-09-15T00:05:15.743" v="155" actId="20577"/>
          <ac:spMkLst>
            <pc:docMk/>
            <pc:sldMk cId="935934768" sldId="684"/>
            <ac:spMk id="3" creationId="{042AE1EF-FA03-4965-B85D-64572216851B}"/>
          </ac:spMkLst>
        </pc:spChg>
      </pc:sldChg>
      <pc:sldChg chg="modSp">
        <pc:chgData name="taryndev" userId="S::taryndev_gmail.com#ext#@uflorida.onmicrosoft.com::81c77233-f19a-4c58-8789-02fb8ac1a8fe" providerId="AD" clId="Web-{9861E6EF-37DF-62F5-7AB1-3963E2113225}" dt="2024-09-15T00:04:58.692" v="133" actId="20577"/>
        <pc:sldMkLst>
          <pc:docMk/>
          <pc:sldMk cId="3896925542" sldId="685"/>
        </pc:sldMkLst>
        <pc:spChg chg="mod">
          <ac:chgData name="taryndev" userId="S::taryndev_gmail.com#ext#@uflorida.onmicrosoft.com::81c77233-f19a-4c58-8789-02fb8ac1a8fe" providerId="AD" clId="Web-{9861E6EF-37DF-62F5-7AB1-3963E2113225}" dt="2024-09-15T00:04:19.519" v="98" actId="20577"/>
          <ac:spMkLst>
            <pc:docMk/>
            <pc:sldMk cId="3896925542" sldId="685"/>
            <ac:spMk id="2" creationId="{FDBDFBEF-3337-4268-8A66-2141B7DAF18E}"/>
          </ac:spMkLst>
        </pc:spChg>
        <pc:spChg chg="mod">
          <ac:chgData name="taryndev" userId="S::taryndev_gmail.com#ext#@uflorida.onmicrosoft.com::81c77233-f19a-4c58-8789-02fb8ac1a8fe" providerId="AD" clId="Web-{9861E6EF-37DF-62F5-7AB1-3963E2113225}" dt="2024-09-15T00:04:58.692" v="133" actId="20577"/>
          <ac:spMkLst>
            <pc:docMk/>
            <pc:sldMk cId="3896925542" sldId="685"/>
            <ac:spMk id="3" creationId="{042AE1EF-FA03-4965-B85D-64572216851B}"/>
          </ac:spMkLst>
        </pc:spChg>
      </pc:sldChg>
      <pc:sldChg chg="modSp">
        <pc:chgData name="taryndev" userId="S::taryndev_gmail.com#ext#@uflorida.onmicrosoft.com::81c77233-f19a-4c58-8789-02fb8ac1a8fe" providerId="AD" clId="Web-{9861E6EF-37DF-62F5-7AB1-3963E2113225}" dt="2024-09-15T00:11:14.567" v="301" actId="20577"/>
        <pc:sldMkLst>
          <pc:docMk/>
          <pc:sldMk cId="1461198327" sldId="686"/>
        </pc:sldMkLst>
        <pc:spChg chg="mod">
          <ac:chgData name="taryndev" userId="S::taryndev_gmail.com#ext#@uflorida.onmicrosoft.com::81c77233-f19a-4c58-8789-02fb8ac1a8fe" providerId="AD" clId="Web-{9861E6EF-37DF-62F5-7AB1-3963E2113225}" dt="2024-09-15T00:06:58.902" v="197" actId="20577"/>
          <ac:spMkLst>
            <pc:docMk/>
            <pc:sldMk cId="1461198327" sldId="686"/>
            <ac:spMk id="2" creationId="{FDBDFBEF-3337-4268-8A66-2141B7DAF18E}"/>
          </ac:spMkLst>
        </pc:spChg>
        <pc:spChg chg="mod">
          <ac:chgData name="taryndev" userId="S::taryndev_gmail.com#ext#@uflorida.onmicrosoft.com::81c77233-f19a-4c58-8789-02fb8ac1a8fe" providerId="AD" clId="Web-{9861E6EF-37DF-62F5-7AB1-3963E2113225}" dt="2024-09-15T00:11:14.567" v="301" actId="20577"/>
          <ac:spMkLst>
            <pc:docMk/>
            <pc:sldMk cId="1461198327" sldId="686"/>
            <ac:spMk id="3" creationId="{042AE1EF-FA03-4965-B85D-64572216851B}"/>
          </ac:spMkLst>
        </pc:spChg>
      </pc:sldChg>
      <pc:sldChg chg="modSp new">
        <pc:chgData name="taryndev" userId="S::taryndev_gmail.com#ext#@uflorida.onmicrosoft.com::81c77233-f19a-4c58-8789-02fb8ac1a8fe" providerId="AD" clId="Web-{9861E6EF-37DF-62F5-7AB1-3963E2113225}" dt="2024-09-15T00:05:53.947" v="162" actId="20577"/>
        <pc:sldMkLst>
          <pc:docMk/>
          <pc:sldMk cId="1886567646" sldId="687"/>
        </pc:sldMkLst>
        <pc:spChg chg="mod">
          <ac:chgData name="taryndev" userId="S::taryndev_gmail.com#ext#@uflorida.onmicrosoft.com::81c77233-f19a-4c58-8789-02fb8ac1a8fe" providerId="AD" clId="Web-{9861E6EF-37DF-62F5-7AB1-3963E2113225}" dt="2024-09-15T00:05:08.461" v="140" actId="20577"/>
          <ac:spMkLst>
            <pc:docMk/>
            <pc:sldMk cId="1886567646" sldId="687"/>
            <ac:spMk id="2" creationId="{3710DE29-BFAA-561B-DE5C-F9AE84FE3F43}"/>
          </ac:spMkLst>
        </pc:spChg>
        <pc:spChg chg="mod">
          <ac:chgData name="taryndev" userId="S::taryndev_gmail.com#ext#@uflorida.onmicrosoft.com::81c77233-f19a-4c58-8789-02fb8ac1a8fe" providerId="AD" clId="Web-{9861E6EF-37DF-62F5-7AB1-3963E2113225}" dt="2024-09-15T00:05:53.947" v="162" actId="20577"/>
          <ac:spMkLst>
            <pc:docMk/>
            <pc:sldMk cId="1886567646" sldId="687"/>
            <ac:spMk id="3" creationId="{04D792DF-0E86-AFAE-8496-17535153DA36}"/>
          </ac:spMkLst>
        </pc:spChg>
      </pc:sldChg>
      <pc:sldChg chg="modSp new">
        <pc:chgData name="taryndev" userId="S::taryndev_gmail.com#ext#@uflorida.onmicrosoft.com::81c77233-f19a-4c58-8789-02fb8ac1a8fe" providerId="AD" clId="Web-{9861E6EF-37DF-62F5-7AB1-3963E2113225}" dt="2024-09-15T00:06:28.901" v="183" actId="20577"/>
        <pc:sldMkLst>
          <pc:docMk/>
          <pc:sldMk cId="1468228991" sldId="688"/>
        </pc:sldMkLst>
        <pc:spChg chg="mod">
          <ac:chgData name="taryndev" userId="S::taryndev_gmail.com#ext#@uflorida.onmicrosoft.com::81c77233-f19a-4c58-8789-02fb8ac1a8fe" providerId="AD" clId="Web-{9861E6EF-37DF-62F5-7AB1-3963E2113225}" dt="2024-09-15T00:06:07.291" v="176" actId="20577"/>
          <ac:spMkLst>
            <pc:docMk/>
            <pc:sldMk cId="1468228991" sldId="688"/>
            <ac:spMk id="2" creationId="{15189DFB-3BAE-AAFC-F35F-8C87646546A2}"/>
          </ac:spMkLst>
        </pc:spChg>
        <pc:spChg chg="mod">
          <ac:chgData name="taryndev" userId="S::taryndev_gmail.com#ext#@uflorida.onmicrosoft.com::81c77233-f19a-4c58-8789-02fb8ac1a8fe" providerId="AD" clId="Web-{9861E6EF-37DF-62F5-7AB1-3963E2113225}" dt="2024-09-15T00:06:28.901" v="183" actId="20577"/>
          <ac:spMkLst>
            <pc:docMk/>
            <pc:sldMk cId="1468228991" sldId="688"/>
            <ac:spMk id="3" creationId="{C3B54BAC-F4DA-33A4-9B32-3C566A64BFE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57200"/>
          </a:xfrm>
          <a:prstGeom prst="rect">
            <a:avLst/>
          </a:prstGeom>
        </p:spPr>
        <p:txBody>
          <a:bodyPr vert="horz" lIns="91438" tIns="45719" rIns="91438" bIns="45719" rtlCol="0"/>
          <a:lstStyle>
            <a:lvl1pPr algn="r">
              <a:defRPr sz="1200"/>
            </a:lvl1pPr>
          </a:lstStyle>
          <a:p>
            <a:fld id="{67F5253C-9A75-AF46-ACEE-EAEE5B05D801}" type="datetimeFigureOut">
              <a:rPr lang="en-US" smtClean="0"/>
              <a:pPr/>
              <a:t>11/13/24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8" tIns="45719" rIns="91438" bIns="45719" rtlCol="0" anchor="b"/>
          <a:lstStyle>
            <a:lvl1pPr algn="r">
              <a:defRPr sz="1200"/>
            </a:lvl1pPr>
          </a:lstStyle>
          <a:p>
            <a:fld id="{D1A940B9-CD79-EF4A-961D-7F81D59A9659}" type="slidenum">
              <a:rPr lang="en-US" smtClean="0"/>
              <a:pPr/>
              <a:t>‹#›</a:t>
            </a:fld>
            <a:endParaRPr lang="en-US" dirty="0"/>
          </a:p>
        </p:txBody>
      </p:sp>
    </p:spTree>
    <p:extLst>
      <p:ext uri="{BB962C8B-B14F-4D97-AF65-F5344CB8AC3E}">
        <p14:creationId xmlns:p14="http://schemas.microsoft.com/office/powerpoint/2010/main" val="7116193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8" tIns="45719" rIns="91438" bIns="45719" rtlCol="0"/>
          <a:lstStyle>
            <a:lvl1pPr algn="l">
              <a:defRPr sz="1200"/>
            </a:lvl1pPr>
          </a:lstStyle>
          <a:p>
            <a:endParaRPr lang="en-US" dirty="0"/>
          </a:p>
        </p:txBody>
      </p:sp>
      <p:sp>
        <p:nvSpPr>
          <p:cNvPr id="3" name="Date Placeholder 2"/>
          <p:cNvSpPr>
            <a:spLocks noGrp="1"/>
          </p:cNvSpPr>
          <p:nvPr>
            <p:ph type="dt" idx="1"/>
          </p:nvPr>
        </p:nvSpPr>
        <p:spPr>
          <a:xfrm>
            <a:off x="3884614" y="0"/>
            <a:ext cx="2971800" cy="457200"/>
          </a:xfrm>
          <a:prstGeom prst="rect">
            <a:avLst/>
          </a:prstGeom>
        </p:spPr>
        <p:txBody>
          <a:bodyPr vert="horz" lIns="91438" tIns="45719" rIns="91438" bIns="45719" rtlCol="0"/>
          <a:lstStyle>
            <a:lvl1pPr algn="r">
              <a:defRPr sz="1200"/>
            </a:lvl1pPr>
          </a:lstStyle>
          <a:p>
            <a:fld id="{6B0B5A0C-4C94-FA4D-AE3B-06DAC0064AF4}" type="datetimeFigureOut">
              <a:rPr lang="en-US" smtClean="0"/>
              <a:pPr/>
              <a:t>11/13/24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8" tIns="45719" rIns="91438" bIns="45719" rtlCol="0" anchor="b"/>
          <a:lstStyle>
            <a:lvl1pPr algn="r">
              <a:defRPr sz="1200"/>
            </a:lvl1pPr>
          </a:lstStyle>
          <a:p>
            <a:fld id="{DD154D62-D7A5-D248-8B93-7A8623E1000B}" type="slidenum">
              <a:rPr lang="en-US" smtClean="0"/>
              <a:pPr/>
              <a:t>‹#›</a:t>
            </a:fld>
            <a:endParaRPr lang="en-US" dirty="0"/>
          </a:p>
        </p:txBody>
      </p:sp>
    </p:spTree>
    <p:extLst>
      <p:ext uri="{BB962C8B-B14F-4D97-AF65-F5344CB8AC3E}">
        <p14:creationId xmlns:p14="http://schemas.microsoft.com/office/powerpoint/2010/main" val="142331739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1</a:t>
            </a:fld>
            <a:endParaRPr lang="en-US" dirty="0"/>
          </a:p>
        </p:txBody>
      </p:sp>
    </p:spTree>
    <p:extLst>
      <p:ext uri="{BB962C8B-B14F-4D97-AF65-F5344CB8AC3E}">
        <p14:creationId xmlns:p14="http://schemas.microsoft.com/office/powerpoint/2010/main" val="3931349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3</a:t>
            </a:fld>
            <a:endParaRPr lang="en-US" dirty="0"/>
          </a:p>
        </p:txBody>
      </p:sp>
    </p:spTree>
    <p:extLst>
      <p:ext uri="{BB962C8B-B14F-4D97-AF65-F5344CB8AC3E}">
        <p14:creationId xmlns:p14="http://schemas.microsoft.com/office/powerpoint/2010/main" val="2395671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4</a:t>
            </a:fld>
            <a:endParaRPr lang="en-US" dirty="0"/>
          </a:p>
        </p:txBody>
      </p:sp>
    </p:spTree>
    <p:extLst>
      <p:ext uri="{BB962C8B-B14F-4D97-AF65-F5344CB8AC3E}">
        <p14:creationId xmlns:p14="http://schemas.microsoft.com/office/powerpoint/2010/main" val="1361523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5</a:t>
            </a:fld>
            <a:endParaRPr lang="en-US" dirty="0"/>
          </a:p>
        </p:txBody>
      </p:sp>
    </p:spTree>
    <p:extLst>
      <p:ext uri="{BB962C8B-B14F-4D97-AF65-F5344CB8AC3E}">
        <p14:creationId xmlns:p14="http://schemas.microsoft.com/office/powerpoint/2010/main" val="2073638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474747"/>
                </a:solidFill>
                <a:effectLst/>
                <a:latin typeface="Arial" panose="020B0604020202020204" pitchFamily="34" charset="0"/>
              </a:rPr>
              <a:t>“GitHub is a developer platform that allows developers to create, store, manage and share their code. It uses Git software, providing the distributed version control of Git plus access control, bug tracking, software feature requests, task management, continuous integration, and wikis for every project.” (Wikipedia)</a:t>
            </a:r>
            <a:endParaRPr lang="en-US" dirty="0"/>
          </a:p>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6</a:t>
            </a:fld>
            <a:endParaRPr lang="en-US" dirty="0"/>
          </a:p>
        </p:txBody>
      </p:sp>
    </p:spTree>
    <p:extLst>
      <p:ext uri="{BB962C8B-B14F-4D97-AF65-F5344CB8AC3E}">
        <p14:creationId xmlns:p14="http://schemas.microsoft.com/office/powerpoint/2010/main" val="2643355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7</a:t>
            </a:fld>
            <a:endParaRPr lang="en-US" dirty="0"/>
          </a:p>
        </p:txBody>
      </p:sp>
    </p:spTree>
    <p:extLst>
      <p:ext uri="{BB962C8B-B14F-4D97-AF65-F5344CB8AC3E}">
        <p14:creationId xmlns:p14="http://schemas.microsoft.com/office/powerpoint/2010/main" val="3512238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DD154D62-D7A5-D248-8B93-7A8623E1000B}" type="slidenum">
              <a:rPr lang="en-US" smtClean="0"/>
              <a:pPr/>
              <a:t>8</a:t>
            </a:fld>
            <a:endParaRPr lang="en-US" dirty="0"/>
          </a:p>
        </p:txBody>
      </p:sp>
    </p:spTree>
    <p:extLst>
      <p:ext uri="{BB962C8B-B14F-4D97-AF65-F5344CB8AC3E}">
        <p14:creationId xmlns:p14="http://schemas.microsoft.com/office/powerpoint/2010/main" val="1047371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154D62-D7A5-D248-8B93-7A8623E1000B}" type="slidenum">
              <a:rPr lang="en-US" smtClean="0"/>
              <a:pPr/>
              <a:t>12</a:t>
            </a:fld>
            <a:endParaRPr lang="en-US" dirty="0"/>
          </a:p>
        </p:txBody>
      </p:sp>
    </p:spTree>
    <p:extLst>
      <p:ext uri="{BB962C8B-B14F-4D97-AF65-F5344CB8AC3E}">
        <p14:creationId xmlns:p14="http://schemas.microsoft.com/office/powerpoint/2010/main" val="1184386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6.jpeg"/><Relationship Id="rId2" Type="http://schemas.openxmlformats.org/officeDocument/2006/relationships/hyperlink" Target="https://livestocklab.ifas.ufl.edu/" TargetMode="External"/><Relationship Id="rId1" Type="http://schemas.openxmlformats.org/officeDocument/2006/relationships/slideMaster" Target="../slideMasters/slideMaster2.xml"/><Relationship Id="rId6" Type="http://schemas.openxmlformats.org/officeDocument/2006/relationships/hyperlink" Target="https://twitter.com/livestock_lab" TargetMode="External"/><Relationship Id="rId11" Type="http://schemas.openxmlformats.org/officeDocument/2006/relationships/image" Target="../media/image8.png"/><Relationship Id="rId5" Type="http://schemas.openxmlformats.org/officeDocument/2006/relationships/image" Target="../media/image5.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TextBox 9"/>
          <p:cNvSpPr txBox="1"/>
          <p:nvPr userDrawn="1"/>
        </p:nvSpPr>
        <p:spPr>
          <a:xfrm>
            <a:off x="478344" y="6611159"/>
            <a:ext cx="9634699" cy="230832"/>
          </a:xfrm>
          <a:prstGeom prst="rect">
            <a:avLst/>
          </a:prstGeom>
          <a:noFill/>
          <a:ln w="12700" cap="sq" cmpd="sng">
            <a:noFill/>
            <a:prstDash val="solid"/>
          </a:ln>
        </p:spPr>
        <p:txBody>
          <a:bodyPr wrap="square" rtlCol="0" anchor="t" anchorCtr="0">
            <a:spAutoFit/>
          </a:bodyPr>
          <a:lstStyle/>
          <a:p>
            <a:r>
              <a:rPr lang="en-US" sz="900" b="0" i="1" dirty="0">
                <a:solidFill>
                  <a:schemeClr val="bg1"/>
                </a:solidFill>
                <a:latin typeface="Arial"/>
                <a:cs typeface="Arial"/>
              </a:rPr>
              <a:t>Photo</a:t>
            </a:r>
            <a:r>
              <a:rPr lang="en-US" sz="900" b="0" i="1" baseline="0" dirty="0">
                <a:solidFill>
                  <a:schemeClr val="bg1"/>
                </a:solidFill>
                <a:latin typeface="Arial"/>
                <a:cs typeface="Arial"/>
              </a:rPr>
              <a:t> Credit Goes Here</a:t>
            </a:r>
            <a:endParaRPr lang="en-US" sz="900" b="0" i="1" dirty="0">
              <a:solidFill>
                <a:schemeClr val="bg1"/>
              </a:solidFill>
              <a:latin typeface="Arial"/>
              <a:cs typeface="Arial"/>
            </a:endParaRPr>
          </a:p>
        </p:txBody>
      </p:sp>
      <p:sp>
        <p:nvSpPr>
          <p:cNvPr id="15" name="Text Placeholder 14"/>
          <p:cNvSpPr>
            <a:spLocks noGrp="1"/>
          </p:cNvSpPr>
          <p:nvPr>
            <p:ph type="body" sz="quarter" idx="12" hasCustomPrompt="1"/>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Photo credit: Name/Organization</a:t>
            </a:r>
          </a:p>
        </p:txBody>
      </p:sp>
      <p:sp>
        <p:nvSpPr>
          <p:cNvPr id="17" name="Text Placeholder 16"/>
          <p:cNvSpPr>
            <a:spLocks noGrp="1"/>
          </p:cNvSpPr>
          <p:nvPr>
            <p:ph type="body" sz="quarter" idx="13" hasCustomPrompt="1"/>
          </p:nvPr>
        </p:nvSpPr>
        <p:spPr>
          <a:xfrm>
            <a:off x="603252" y="5175082"/>
            <a:ext cx="10915649" cy="268287"/>
          </a:xfrm>
          <a:prstGeom prst="rect">
            <a:avLst/>
          </a:prstGeom>
        </p:spPr>
        <p:txBody>
          <a:bodyPr/>
          <a:lstStyle>
            <a:lvl1pPr marL="0" indent="0">
              <a:buNone/>
              <a:defRPr sz="1500" b="1" baseline="0">
                <a:solidFill>
                  <a:schemeClr val="bg1"/>
                </a:solidFill>
                <a:latin typeface="+mj-lt"/>
                <a:cs typeface="Arial" panose="020B0604020202020204" pitchFamily="34" charset="0"/>
              </a:defRPr>
            </a:lvl1pPr>
          </a:lstStyle>
          <a:p>
            <a:pPr lvl="0"/>
            <a:r>
              <a:rPr lang="en-US"/>
              <a:t>Subhead goes here</a:t>
            </a:r>
          </a:p>
        </p:txBody>
      </p:sp>
      <p:sp>
        <p:nvSpPr>
          <p:cNvPr id="19" name="Text Placeholder 18"/>
          <p:cNvSpPr>
            <a:spLocks noGrp="1"/>
          </p:cNvSpPr>
          <p:nvPr>
            <p:ph type="body" sz="quarter" idx="14" hasCustomPrompt="1"/>
          </p:nvPr>
        </p:nvSpPr>
        <p:spPr>
          <a:xfrm>
            <a:off x="1362457" y="3829050"/>
            <a:ext cx="9453033" cy="1195388"/>
          </a:xfrm>
          <a:prstGeom prst="rect">
            <a:avLst/>
          </a:prstGeom>
        </p:spPr>
        <p:txBody>
          <a:bodyPr/>
          <a:lstStyle>
            <a:lvl1pPr marL="0" indent="0" algn="ctr">
              <a:buNone/>
              <a:defRPr sz="3400" baseline="0">
                <a:solidFill>
                  <a:schemeClr val="bg1">
                    <a:lumMod val="85000"/>
                  </a:schemeClr>
                </a:solidFill>
                <a:latin typeface="+mj-lt"/>
                <a:cs typeface="Arial" panose="020B0604020202020204" pitchFamily="34" charset="0"/>
              </a:defRPr>
            </a:lvl1pPr>
          </a:lstStyle>
          <a:p>
            <a:pPr lvl="0"/>
            <a:r>
              <a:rPr lang="en-US" dirty="0"/>
              <a:t>TITLE OF PRESENTATION GOES HERE AND HERE</a:t>
            </a:r>
          </a:p>
        </p:txBody>
      </p:sp>
      <p:pic>
        <p:nvPicPr>
          <p:cNvPr id="11" name="Picture 10" descr="horizontal RGB white.eps">
            <a:extLst>
              <a:ext uri="{FF2B5EF4-FFF2-40B4-BE49-F238E27FC236}">
                <a16:creationId xmlns:a16="http://schemas.microsoft.com/office/drawing/2014/main" id="{A040256C-6B5E-4EC8-B0B4-CADE4257D57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spTree>
    <p:extLst>
      <p:ext uri="{BB962C8B-B14F-4D97-AF65-F5344CB8AC3E}">
        <p14:creationId xmlns:p14="http://schemas.microsoft.com/office/powerpoint/2010/main" val="2099622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8056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auto">
          <a:xfrm>
            <a:off x="567309" y="994016"/>
            <a:ext cx="10972800" cy="597049"/>
          </a:xfrm>
          <a:prstGeom prst="rect">
            <a:avLst/>
          </a:prstGeom>
          <a:noFill/>
          <a:ln w="0">
            <a:noFill/>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1089391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609600" y="975969"/>
            <a:ext cx="10972800" cy="597049"/>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857997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auto">
          <a:xfrm>
            <a:off x="587036" y="1025746"/>
            <a:ext cx="10972800" cy="597049"/>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a:t>HEADER HERE</a:t>
            </a:r>
          </a:p>
        </p:txBody>
      </p:sp>
      <p:sp>
        <p:nvSpPr>
          <p:cNvPr id="8" name="Text Placeholder 7"/>
          <p:cNvSpPr>
            <a:spLocks noGrp="1"/>
          </p:cNvSpPr>
          <p:nvPr>
            <p:ph type="body" sz="quarter" idx="10" hasCustomPrompt="1"/>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1"/>
            <a:endParaRPr lang="en-US" dirty="0"/>
          </a:p>
          <a:p>
            <a:pPr lvl="0"/>
            <a:endParaRPr lang="en-US" dirty="0"/>
          </a:p>
          <a:p>
            <a:pPr lvl="0"/>
            <a:endParaRPr lang="en-US" dirty="0"/>
          </a:p>
          <a:p>
            <a:pPr lvl="0"/>
            <a:endParaRPr lang="en-US" dirty="0"/>
          </a:p>
        </p:txBody>
      </p:sp>
      <p:sp>
        <p:nvSpPr>
          <p:cNvPr id="14" name="Text Placeholder 13"/>
          <p:cNvSpPr>
            <a:spLocks noGrp="1"/>
          </p:cNvSpPr>
          <p:nvPr>
            <p:ph type="body" sz="quarter" idx="11" hasCustomPrompt="1"/>
          </p:nvPr>
        </p:nvSpPr>
        <p:spPr>
          <a:xfrm>
            <a:off x="688636" y="1903414"/>
            <a:ext cx="10871200" cy="452437"/>
          </a:xfrm>
          <a:prstGeom prst="rect">
            <a:avLst/>
          </a:prstGeom>
        </p:spPr>
        <p:txBody>
          <a:bodyPr/>
          <a:lstStyle>
            <a:lvl1pPr marL="0" indent="0">
              <a:buNone/>
              <a:defRPr sz="2100" b="1" baseline="0">
                <a:solidFill>
                  <a:srgbClr val="D37D28"/>
                </a:solidFill>
                <a:latin typeface="+mj-lt"/>
                <a:cs typeface="Arial" panose="020B0604020202020204" pitchFamily="34" charset="0"/>
              </a:defRPr>
            </a:lvl1pPr>
          </a:lstStyle>
          <a:p>
            <a:pPr lvl="0"/>
            <a:r>
              <a:rPr lang="en-US"/>
              <a:t>Subhead goes here</a:t>
            </a:r>
          </a:p>
        </p:txBody>
      </p:sp>
    </p:spTree>
    <p:extLst>
      <p:ext uri="{BB962C8B-B14F-4D97-AF65-F5344CB8AC3E}">
        <p14:creationId xmlns:p14="http://schemas.microsoft.com/office/powerpoint/2010/main" val="274948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7AAFA914-09EE-4430-8FE2-557CCA2DD512}"/>
              </a:ext>
            </a:extLst>
          </p:cNvPr>
          <p:cNvSpPr txBox="1">
            <a:spLocks noChangeArrowheads="1"/>
          </p:cNvSpPr>
          <p:nvPr/>
        </p:nvSpPr>
        <p:spPr bwMode="auto">
          <a:xfrm>
            <a:off x="923925" y="4929943"/>
            <a:ext cx="10344150" cy="94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pPr>
            <a:r>
              <a:rPr lang="en-US" altLang="en-US" sz="1200" b="1" dirty="0">
                <a:ea typeface="Calibri" panose="020F0502020204030204" pitchFamily="34" charset="0"/>
                <a:cs typeface="Mangal" panose="02040503050203030202" pitchFamily="18" charset="0"/>
              </a:rPr>
              <a:t>Disclaimer</a:t>
            </a:r>
          </a:p>
          <a:p>
            <a:pPr marL="0" marR="0" algn="ctr">
              <a:spcBef>
                <a:spcPts val="0"/>
              </a:spcBef>
              <a:spcAft>
                <a:spcPts val="0"/>
              </a:spcAft>
            </a:pPr>
            <a:r>
              <a:rPr lang="en-US" sz="1200" dirty="0">
                <a:effectLst/>
                <a:latin typeface="Gill Sans MT" panose="020B0502020104020203" pitchFamily="34" charset="0"/>
                <a:ea typeface="Times New Roman" panose="02020603050405020304" pitchFamily="18" charset="0"/>
              </a:rPr>
              <a:t>This work was funded in whole or part by the United States Agency for International Development (USAID) Bureau for Resilience, Environment and Food Security under Agreement # AID-OAA-L-15-00003 as part of Feed the Future Innovation Lab for Livestock Systems.  Additional funding was received from Bill &amp; Melinda Gates Foundation OPP#060115.  Any opinions, findings, conclusions, or recommendations expressed here are those of the authors alone.</a:t>
            </a:r>
            <a:endParaRPr lang="en-US" sz="1200" dirty="0">
              <a:effectLst/>
              <a:latin typeface="Courier New" panose="02070309020205020404" pitchFamily="49" charset="0"/>
              <a:ea typeface="Times New Roman" panose="02020603050405020304" pitchFamily="18" charset="0"/>
            </a:endParaRPr>
          </a:p>
        </p:txBody>
      </p:sp>
      <p:sp>
        <p:nvSpPr>
          <p:cNvPr id="5" name="TextBox 9">
            <a:extLst>
              <a:ext uri="{FF2B5EF4-FFF2-40B4-BE49-F238E27FC236}">
                <a16:creationId xmlns:a16="http://schemas.microsoft.com/office/drawing/2014/main" id="{AF96104C-3E8B-4D4B-A961-4209305756C0}"/>
              </a:ext>
            </a:extLst>
          </p:cNvPr>
          <p:cNvSpPr txBox="1">
            <a:spLocks noChangeArrowheads="1"/>
          </p:cNvSpPr>
          <p:nvPr/>
        </p:nvSpPr>
        <p:spPr bwMode="auto">
          <a:xfrm>
            <a:off x="2774433" y="2070043"/>
            <a:ext cx="609917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r>
              <a:rPr lang="en-US" altLang="en-US" sz="1600" b="1" dirty="0"/>
              <a:t>Feed the Future Innovation Lab for Livestock Systems</a:t>
            </a:r>
          </a:p>
          <a:p>
            <a:pPr algn="ctr" eaLnBrk="1" hangingPunct="1"/>
            <a:r>
              <a:rPr lang="en-US" altLang="en-US" sz="1600" dirty="0">
                <a:hlinkClick r:id="rId2"/>
              </a:rPr>
              <a:t>https://livestocklab.ifas.ufl.edu/</a:t>
            </a:r>
            <a:r>
              <a:rPr lang="en-US" altLang="en-US" sz="1600" dirty="0"/>
              <a:t> </a:t>
            </a:r>
          </a:p>
          <a:p>
            <a:pPr algn="ctr" eaLnBrk="1" hangingPunct="1"/>
            <a:r>
              <a:rPr lang="en-US" altLang="en-US" sz="1600" dirty="0"/>
              <a:t>(Subscribe to newsletter)</a:t>
            </a:r>
          </a:p>
          <a:p>
            <a:pPr algn="ctr" eaLnBrk="1" hangingPunct="1"/>
            <a:endParaRPr lang="en-US" altLang="en-US" sz="1600" dirty="0"/>
          </a:p>
          <a:p>
            <a:pPr algn="ctr" eaLnBrk="1" hangingPunct="1"/>
            <a:r>
              <a:rPr lang="en-US" altLang="en-US" sz="1600" dirty="0">
                <a:hlinkClick r:id="rId3"/>
              </a:rPr>
              <a:t>livestock-lab@ufl.edu</a:t>
            </a:r>
            <a:endParaRPr lang="en-US" altLang="en-US" sz="1600" dirty="0"/>
          </a:p>
          <a:p>
            <a:pPr algn="ctr" eaLnBrk="1" hangingPunct="1"/>
            <a:r>
              <a:rPr lang="en-US" altLang="en-US" sz="1600" dirty="0"/>
              <a:t>(Send questions or comments)</a:t>
            </a:r>
          </a:p>
        </p:txBody>
      </p:sp>
      <p:sp>
        <p:nvSpPr>
          <p:cNvPr id="6" name="AutoShape 7">
            <a:hlinkClick r:id="rId4"/>
            <a:extLst>
              <a:ext uri="{FF2B5EF4-FFF2-40B4-BE49-F238E27FC236}">
                <a16:creationId xmlns:a16="http://schemas.microsoft.com/office/drawing/2014/main" id="{DB1668D6-5A6B-4D69-AFFB-732D63E8EF57}"/>
              </a:ext>
            </a:extLst>
          </p:cNvPr>
          <p:cNvSpPr>
            <a:spLocks noChangeAspect="1" noChangeArrowheads="1"/>
          </p:cNvSpPr>
          <p:nvPr/>
        </p:nvSpPr>
        <p:spPr bwMode="auto">
          <a:xfrm>
            <a:off x="596900" y="3509963"/>
            <a:ext cx="2254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endParaRPr lang="en-US" altLang="en-US" dirty="0"/>
          </a:p>
        </p:txBody>
      </p:sp>
      <p:grpSp>
        <p:nvGrpSpPr>
          <p:cNvPr id="2" name="Group 1">
            <a:extLst>
              <a:ext uri="{FF2B5EF4-FFF2-40B4-BE49-F238E27FC236}">
                <a16:creationId xmlns:a16="http://schemas.microsoft.com/office/drawing/2014/main" id="{0D7F246E-5365-A193-FBC9-A8C6E0CDF2E7}"/>
              </a:ext>
            </a:extLst>
          </p:cNvPr>
          <p:cNvGrpSpPr/>
          <p:nvPr userDrawn="1"/>
        </p:nvGrpSpPr>
        <p:grpSpPr>
          <a:xfrm>
            <a:off x="4267785" y="4118135"/>
            <a:ext cx="2717800" cy="333375"/>
            <a:chOff x="4232275" y="3482975"/>
            <a:chExt cx="2717800" cy="333375"/>
          </a:xfrm>
        </p:grpSpPr>
        <p:pic>
          <p:nvPicPr>
            <p:cNvPr id="7" name="Picture 27">
              <a:hlinkClick r:id="rId4"/>
              <a:extLst>
                <a:ext uri="{FF2B5EF4-FFF2-40B4-BE49-F238E27FC236}">
                  <a16:creationId xmlns:a16="http://schemas.microsoft.com/office/drawing/2014/main" id="{882EDCEB-5A6A-4757-B981-1549D14510DD}"/>
                </a:ext>
              </a:extLst>
            </p:cNvPr>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097A1069-56D6-4DF0-8B04-31A52D80E502}"/>
                </a:ext>
              </a:extLst>
            </p:cNvPr>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E40A85CA-763A-4A30-BA49-7F47D307C54F}"/>
                </a:ext>
              </a:extLst>
            </p:cNvPr>
            <p:cNvPicPr>
              <a:picLocks noChangeAspect="1" noChangeArrowheads="1"/>
            </p:cNvPicPr>
            <p:nvPr/>
          </p:nvPicPr>
          <p:blipFill>
            <a:blip r:embed="rId9">
              <a:extLst>
                <a:ext uri="{28A0092B-C50C-407E-A947-70E740481C1C}">
                  <a14:useLocalDpi xmlns:a14="http://schemas.microsoft.com/office/drawing/2010/main"/>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3511D2C1-C63D-4550-934C-CE126199E97B}"/>
                </a:ext>
              </a:extLst>
            </p:cNvPr>
            <p:cNvPicPr>
              <a:picLocks noChangeAspect="1" noChangeArrowheads="1"/>
            </p:cNvPicPr>
            <p:nvPr/>
          </p:nvPicPr>
          <p:blipFill>
            <a:blip r:embed="rId11">
              <a:extLst>
                <a:ext uri="{28A0092B-C50C-407E-A947-70E740481C1C}">
                  <a14:useLocalDpi xmlns:a14="http://schemas.microsoft.com/office/drawing/2010/main"/>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p>
        </p:txBody>
      </p:sp>
    </p:spTree>
    <p:extLst>
      <p:ext uri="{BB962C8B-B14F-4D97-AF65-F5344CB8AC3E}">
        <p14:creationId xmlns:p14="http://schemas.microsoft.com/office/powerpoint/2010/main" val="12531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97388" y="1156442"/>
            <a:ext cx="10972800" cy="597049"/>
          </a:xfrm>
          <a:prstGeom prst="rect">
            <a:avLst/>
          </a:prstGeom>
          <a:noFill/>
          <a:ln w="0">
            <a:noFill/>
            <a:miter lim="800000"/>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0" numCol="1" anchor="t" anchorCtr="0" compatLnSpc="1">
            <a:prstTxWarp prst="textNoShape">
              <a:avLst/>
            </a:prstTxWarp>
          </a:bodyPr>
          <a:lstStyle>
            <a:lvl1pPr>
              <a:defRPr sz="3200" b="1" cap="all" baseline="0">
                <a:solidFill>
                  <a:srgbClr val="D37D28"/>
                </a:solidFill>
                <a:latin typeface="Gill Sans MT" panose="020B0502020104020203" pitchFamily="34" charset="0"/>
                <a:cs typeface="Arial" panose="020B0604020202020204" pitchFamily="34" charset="0"/>
              </a:defRPr>
            </a:lvl1pPr>
          </a:lstStyle>
          <a:p>
            <a:r>
              <a:rPr lang="en-US" altLang="en-US" dirty="0"/>
              <a:t>HEADER HERE</a:t>
            </a:r>
          </a:p>
        </p:txBody>
      </p:sp>
    </p:spTree>
    <p:extLst>
      <p:ext uri="{BB962C8B-B14F-4D97-AF65-F5344CB8AC3E}">
        <p14:creationId xmlns:p14="http://schemas.microsoft.com/office/powerpoint/2010/main" val="3739319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5253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5871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image" Target="../media/image1.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image" Target="../media/image4.png"/><Relationship Id="rId4" Type="http://schemas.openxmlformats.org/officeDocument/2006/relationships/slideLayout" Target="../slideLayouts/slideLayout5.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theme" Target="../theme/theme5.xml"/><Relationship Id="rId1" Type="http://schemas.openxmlformats.org/officeDocument/2006/relationships/slideLayout" Target="../slideLayouts/slideLayout9.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5102420"/>
            <a:ext cx="12192000" cy="84668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7" name="Rectangle 6"/>
          <p:cNvSpPr/>
          <p:nvPr userDrawn="1"/>
        </p:nvSpPr>
        <p:spPr>
          <a:xfrm>
            <a:off x="0" y="-1"/>
            <a:ext cx="12192000" cy="105830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11" name="Picture 10" descr="horizontal RGB white.eps">
            <a:extLst>
              <a:ext uri="{FF2B5EF4-FFF2-40B4-BE49-F238E27FC236}">
                <a16:creationId xmlns:a16="http://schemas.microsoft.com/office/drawing/2014/main" id="{A756DF2B-1226-453C-A79C-1D54EEB2A1C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31448" y="222979"/>
            <a:ext cx="3401400" cy="577885"/>
          </a:xfrm>
          <a:prstGeom prst="rect">
            <a:avLst/>
          </a:prstGeom>
        </p:spPr>
      </p:pic>
      <p:pic>
        <p:nvPicPr>
          <p:cNvPr id="12" name="Picture 11" descr="IFAS2013.png">
            <a:extLst>
              <a:ext uri="{FF2B5EF4-FFF2-40B4-BE49-F238E27FC236}">
                <a16:creationId xmlns:a16="http://schemas.microsoft.com/office/drawing/2014/main" id="{0D45EC00-8113-4B17-BA1A-4447BAB130E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3" name="Picture 12">
            <a:extLst>
              <a:ext uri="{FF2B5EF4-FFF2-40B4-BE49-F238E27FC236}">
                <a16:creationId xmlns:a16="http://schemas.microsoft.com/office/drawing/2014/main" id="{A9791820-8CDC-45F2-829B-A130CF8FD2E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4" name="Picture 13">
            <a:extLst>
              <a:ext uri="{FF2B5EF4-FFF2-40B4-BE49-F238E27FC236}">
                <a16:creationId xmlns:a16="http://schemas.microsoft.com/office/drawing/2014/main" id="{DBEA7F33-D404-459B-807D-32F62EDD51C2}"/>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1448004005"/>
      </p:ext>
    </p:extLst>
  </p:cSld>
  <p:clrMap bg1="lt1" tx1="dk1" bg2="lt2" tx2="dk2" accent1="accent1" accent2="accent2" accent3="accent3" accent4="accent4" accent5="accent5" accent6="accent6" hlink="hlink" folHlink="folHlink"/>
  <p:sldLayoutIdLst>
    <p:sldLayoutId id="2147483700"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1"/>
            <a:ext cx="12192000" cy="822961"/>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10" name="Picture 9" descr="horizontal RGB white.eps">
            <a:extLst>
              <a:ext uri="{FF2B5EF4-FFF2-40B4-BE49-F238E27FC236}">
                <a16:creationId xmlns:a16="http://schemas.microsoft.com/office/drawing/2014/main" id="{13D0C322-72E9-4DC7-B74F-04B2AAE3FB95}"/>
              </a:ext>
            </a:extLst>
          </p:cNvPr>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172129" y="164113"/>
            <a:ext cx="3160145" cy="536897"/>
          </a:xfrm>
          <a:prstGeom prst="rect">
            <a:avLst/>
          </a:prstGeom>
        </p:spPr>
      </p:pic>
      <p:pic>
        <p:nvPicPr>
          <p:cNvPr id="11" name="Picture 10" descr="IFAS2013.png">
            <a:extLst>
              <a:ext uri="{FF2B5EF4-FFF2-40B4-BE49-F238E27FC236}">
                <a16:creationId xmlns:a16="http://schemas.microsoft.com/office/drawing/2014/main" id="{76521F09-CCEB-48E0-9E0F-109AD5DF89C1}"/>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B1F37EEF-E10C-4CBA-9BD9-A6E09752E1D6}"/>
              </a:ext>
            </a:extLst>
          </p:cNvPr>
          <p:cNvPicPr>
            <a:picLocks noChangeAspect="1"/>
          </p:cNvPicPr>
          <p:nvPr userDrawn="1"/>
        </p:nvPicPr>
        <p:blipFill>
          <a:blip r:embed="rId9"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D207BF4C-ED68-4E93-BE5C-CADCAC50697F}"/>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3085796189"/>
      </p:ext>
    </p:extLst>
  </p:cSld>
  <p:clrMap bg1="lt1" tx1="dk1" bg2="lt2" tx2="dk2" accent1="accent1" accent2="accent2" accent3="accent3" accent4="accent4" accent5="accent5" accent6="accent6" hlink="hlink" folHlink="folHlink"/>
  <p:sldLayoutIdLst>
    <p:sldLayoutId id="2147483693" r:id="rId1"/>
    <p:sldLayoutId id="2147483692" r:id="rId2"/>
    <p:sldLayoutId id="2147483694" r:id="rId3"/>
    <p:sldLayoutId id="2147483695" r:id="rId4"/>
    <p:sldLayoutId id="214748371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userDrawn="1"/>
        </p:nvSpPr>
        <p:spPr>
          <a:xfrm>
            <a:off x="0" y="0"/>
            <a:ext cx="12192000" cy="783549"/>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5" name="Picture 4" descr="horizontal RGB white.eps">
            <a:extLst>
              <a:ext uri="{FF2B5EF4-FFF2-40B4-BE49-F238E27FC236}">
                <a16:creationId xmlns:a16="http://schemas.microsoft.com/office/drawing/2014/main" id="{E25E3FC7-C482-455B-9E82-F31F9B54522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65956" y="151356"/>
            <a:ext cx="3089720" cy="524932"/>
          </a:xfrm>
          <a:prstGeom prst="rect">
            <a:avLst/>
          </a:prstGeom>
        </p:spPr>
      </p:pic>
    </p:spTree>
    <p:extLst>
      <p:ext uri="{BB962C8B-B14F-4D97-AF65-F5344CB8AC3E}">
        <p14:creationId xmlns:p14="http://schemas.microsoft.com/office/powerpoint/2010/main" val="60865207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580738"/>
      </p:ext>
    </p:extLst>
  </p:cSld>
  <p:clrMap bg1="lt1" tx1="dk1" bg2="lt2" tx2="dk2" accent1="accent1" accent2="accent2" accent3="accent3" accent4="accent4" accent5="accent5" accent6="accent6" hlink="hlink" folHlink="folHlink"/>
  <p:sldLayoutIdLst>
    <p:sldLayoutId id="214748371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1"/>
            <a:ext cx="12192000" cy="5806417"/>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6" name="Subtitle 4"/>
          <p:cNvSpPr txBox="1">
            <a:spLocks/>
          </p:cNvSpPr>
          <p:nvPr userDrawn="1"/>
        </p:nvSpPr>
        <p:spPr>
          <a:xfrm>
            <a:off x="630382" y="5256487"/>
            <a:ext cx="10952017" cy="1099863"/>
          </a:xfrm>
          <a:prstGeom prst="rect">
            <a:avLst/>
          </a:prstGeom>
        </p:spPr>
        <p:txBody>
          <a:bodyPr anchor="t"/>
          <a:lstStyle/>
          <a:p>
            <a:pPr marL="231775" lvl="2" indent="-231775" algn="ctr">
              <a:lnSpc>
                <a:spcPts val="2000"/>
              </a:lnSpc>
            </a:pPr>
            <a:r>
              <a:rPr lang="en-US" sz="2000" dirty="0">
                <a:solidFill>
                  <a:schemeClr val="bg1"/>
                </a:solidFill>
                <a:latin typeface="Gill Sans MT"/>
                <a:cs typeface="Gill Sans MT"/>
              </a:rPr>
              <a:t>www.feedthefuture.gov</a:t>
            </a:r>
          </a:p>
        </p:txBody>
      </p:sp>
      <p:pic>
        <p:nvPicPr>
          <p:cNvPr id="3" name="Picture 2" descr="vertical RGB white.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355895" y="1668540"/>
            <a:ext cx="5480210" cy="2302837"/>
          </a:xfrm>
          <a:prstGeom prst="rect">
            <a:avLst/>
          </a:prstGeom>
        </p:spPr>
      </p:pic>
      <p:pic>
        <p:nvPicPr>
          <p:cNvPr id="11" name="Picture 10" descr="IFAS2013.png">
            <a:extLst>
              <a:ext uri="{FF2B5EF4-FFF2-40B4-BE49-F238E27FC236}">
                <a16:creationId xmlns:a16="http://schemas.microsoft.com/office/drawing/2014/main" id="{1E01561C-559B-4639-8CBB-78CE278AB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690012" y="6254672"/>
            <a:ext cx="1023644" cy="338862"/>
          </a:xfrm>
          <a:prstGeom prst="rect">
            <a:avLst/>
          </a:prstGeom>
        </p:spPr>
      </p:pic>
      <p:pic>
        <p:nvPicPr>
          <p:cNvPr id="12" name="Picture 11">
            <a:extLst>
              <a:ext uri="{FF2B5EF4-FFF2-40B4-BE49-F238E27FC236}">
                <a16:creationId xmlns:a16="http://schemas.microsoft.com/office/drawing/2014/main" id="{E339A2AA-E97F-4805-AC74-19ABB24A848A}"/>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0" y="5949108"/>
            <a:ext cx="2339546" cy="910084"/>
          </a:xfrm>
          <a:prstGeom prst="rect">
            <a:avLst/>
          </a:prstGeom>
        </p:spPr>
      </p:pic>
      <p:pic>
        <p:nvPicPr>
          <p:cNvPr id="13" name="Picture 12">
            <a:extLst>
              <a:ext uri="{FF2B5EF4-FFF2-40B4-BE49-F238E27FC236}">
                <a16:creationId xmlns:a16="http://schemas.microsoft.com/office/drawing/2014/main" id="{766146A2-C89F-4B46-A1D7-62C6F1D7B801}"/>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9630245" y="6216671"/>
            <a:ext cx="870296" cy="414863"/>
          </a:xfrm>
          <a:prstGeom prst="rect">
            <a:avLst/>
          </a:prstGeom>
        </p:spPr>
      </p:pic>
    </p:spTree>
    <p:extLst>
      <p:ext uri="{BB962C8B-B14F-4D97-AF65-F5344CB8AC3E}">
        <p14:creationId xmlns:p14="http://schemas.microsoft.com/office/powerpoint/2010/main" val="451978955"/>
      </p:ext>
    </p:extLst>
  </p:cSld>
  <p:clrMap bg1="lt1" tx1="dk1" bg2="lt2" tx2="dk2" accent1="accent1" accent2="accent2" accent3="accent3" accent4="accent4" accent5="accent5" accent6="accent6" hlink="hlink" folHlink="folHlink"/>
  <p:sldLayoutIdLst>
    <p:sldLayoutId id="2147483702" r:id="rId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otero.or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s://access.clarivate.com/login?app=endnote" TargetMode="External"/><Relationship Id="rId4" Type="http://schemas.openxmlformats.org/officeDocument/2006/relationships/hyperlink" Target="https://www.mendeley.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overleaf.com/" TargetMode="External"/><Relationship Id="rId7" Type="http://schemas.openxmlformats.org/officeDocument/2006/relationships/hyperlink" Target="https://www.grammarly.com/"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quarto.org/" TargetMode="External"/><Relationship Id="rId5" Type="http://schemas.openxmlformats.org/officeDocument/2006/relationships/hyperlink" Target="https://otter.ai/" TargetMode="External"/><Relationship Id="rId4" Type="http://schemas.openxmlformats.org/officeDocument/2006/relationships/hyperlink" Target="https://support.microsoft.com/en-us/office/transcribe-your-recordings-7fc2efec-245e-45f0-b053-2a97531ecf57"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asecamp.com/"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github.com/" TargetMode="External"/><Relationship Id="rId5" Type="http://schemas.openxmlformats.org/officeDocument/2006/relationships/hyperlink" Target="https://www.atlassian.com/software/jira" TargetMode="External"/><Relationship Id="rId4" Type="http://schemas.openxmlformats.org/officeDocument/2006/relationships/hyperlink" Target="https://www.dimension.dev/"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orcid.org/" TargetMode="External"/><Relationship Id="rId7" Type="http://schemas.openxmlformats.org/officeDocument/2006/relationships/hyperlink" Target="https://pubmed.ncbi.nlm.nih.gov/"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hyperlink" Target="https://www.elsevier.com/products/scopus" TargetMode="External"/><Relationship Id="rId5" Type="http://schemas.openxmlformats.org/officeDocument/2006/relationships/hyperlink" Target="https://clarivate.com/products/scientific-and-academic-research/research-discovery-and-workflow-solutions/webofscience-platform/" TargetMode="External"/><Relationship Id="rId4" Type="http://schemas.openxmlformats.org/officeDocument/2006/relationships/hyperlink" Target="https://scholar.google.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livestocklab.ifas.ufl.edu/resources/webinars-on-literature-acces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s://livestocklab.ifas.ufl.edu/resources/publishing-best-practices/" TargetMode="External"/><Relationship Id="rId4" Type="http://schemas.openxmlformats.org/officeDocument/2006/relationships/hyperlink" Target="https://livestocklab.ifas.ufl.edu/resources/webinar-on-maximizing-research-impac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002632" y="5382901"/>
            <a:ext cx="8186737" cy="268287"/>
          </a:xfrm>
        </p:spPr>
        <p:txBody>
          <a:bodyPr/>
          <a:lstStyle/>
          <a:p>
            <a:pPr algn="ctr"/>
            <a:r>
              <a:rPr lang="en-US" sz="1800" dirty="0">
                <a:latin typeface="+mn-lt"/>
              </a:rPr>
              <a:t>Feed the Future Innovation Lab for Livestock Systems</a:t>
            </a:r>
          </a:p>
        </p:txBody>
      </p:sp>
      <p:sp>
        <p:nvSpPr>
          <p:cNvPr id="6" name="Text Placeholder 5">
            <a:extLst>
              <a:ext uri="{FF2B5EF4-FFF2-40B4-BE49-F238E27FC236}">
                <a16:creationId xmlns:a16="http://schemas.microsoft.com/office/drawing/2014/main" id="{CC1D489F-21AD-45AD-AF3E-E7AC51A43FCC}"/>
              </a:ext>
            </a:extLst>
          </p:cNvPr>
          <p:cNvSpPr>
            <a:spLocks noGrp="1"/>
          </p:cNvSpPr>
          <p:nvPr>
            <p:ph type="body" sz="quarter" idx="14"/>
          </p:nvPr>
        </p:nvSpPr>
        <p:spPr>
          <a:xfrm>
            <a:off x="0" y="1931652"/>
            <a:ext cx="12192000" cy="3108552"/>
          </a:xfrm>
        </p:spPr>
        <p:txBody>
          <a:bodyPr lIns="91440" tIns="45720" rIns="91440" bIns="45720" anchor="t"/>
          <a:lstStyle/>
          <a:p>
            <a:r>
              <a:rPr lang="en-US" sz="3600" dirty="0">
                <a:solidFill>
                  <a:schemeClr val="tx1"/>
                </a:solidFill>
              </a:rPr>
              <a:t>Academic writeshop</a:t>
            </a:r>
          </a:p>
          <a:p>
            <a:r>
              <a:rPr lang="en-US" sz="3600" b="1" i="0" u="none" strike="noStrike" kern="100" baseline="0" dirty="0">
                <a:solidFill>
                  <a:schemeClr val="tx1"/>
                </a:solidFill>
                <a:latin typeface="Gill Sans MT" panose="020B0502020104020203" pitchFamily="34" charset="77"/>
              </a:rPr>
              <a:t>UTILIZING ONLINE TOOLS AND RESOURCES TO SUPPORT PUBLISHING</a:t>
            </a:r>
          </a:p>
          <a:p>
            <a:r>
              <a:rPr lang="en-US" sz="3600" kern="100" dirty="0">
                <a:solidFill>
                  <a:schemeClr val="tx1"/>
                </a:solidFill>
                <a:latin typeface="Gill Sans MT"/>
                <a:cs typeface="Arial"/>
              </a:rPr>
              <a:t>Day 2</a:t>
            </a:r>
          </a:p>
          <a:p>
            <a:endParaRPr lang="en-US" sz="3600" kern="100" dirty="0">
              <a:solidFill>
                <a:schemeClr val="tx1"/>
              </a:solidFill>
              <a:latin typeface="Gill Sans MT"/>
            </a:endParaRPr>
          </a:p>
        </p:txBody>
      </p:sp>
    </p:spTree>
    <p:extLst>
      <p:ext uri="{BB962C8B-B14F-4D97-AF65-F5344CB8AC3E}">
        <p14:creationId xmlns:p14="http://schemas.microsoft.com/office/powerpoint/2010/main" val="3769536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E6D72-6A71-AC2E-9690-9C1EE3A8A682}"/>
              </a:ext>
            </a:extLst>
          </p:cNvPr>
          <p:cNvSpPr>
            <a:spLocks noGrp="1"/>
          </p:cNvSpPr>
          <p:nvPr>
            <p:ph type="title"/>
          </p:nvPr>
        </p:nvSpPr>
        <p:spPr/>
        <p:txBody>
          <a:bodyPr/>
          <a:lstStyle/>
          <a:p>
            <a:r>
              <a:rPr lang="en-US" dirty="0"/>
              <a:t>After Lunch – writing block</a:t>
            </a:r>
          </a:p>
        </p:txBody>
      </p:sp>
      <p:sp>
        <p:nvSpPr>
          <p:cNvPr id="3" name="Text Placeholder 2">
            <a:extLst>
              <a:ext uri="{FF2B5EF4-FFF2-40B4-BE49-F238E27FC236}">
                <a16:creationId xmlns:a16="http://schemas.microsoft.com/office/drawing/2014/main" id="{6CFF75EF-67D6-2514-EC8C-B5507CD37951}"/>
              </a:ext>
            </a:extLst>
          </p:cNvPr>
          <p:cNvSpPr>
            <a:spLocks noGrp="1"/>
          </p:cNvSpPr>
          <p:nvPr>
            <p:ph type="body" sz="quarter" idx="10"/>
          </p:nvPr>
        </p:nvSpPr>
        <p:spPr/>
        <p:txBody>
          <a:bodyPr/>
          <a:lstStyle/>
          <a:p>
            <a:pPr>
              <a:spcBef>
                <a:spcPts val="1200"/>
              </a:spcBef>
              <a:spcAft>
                <a:spcPts val="1200"/>
              </a:spcAft>
            </a:pPr>
            <a:r>
              <a:rPr lang="en-US" sz="2400" dirty="0"/>
              <a:t>Writing time (60 min)</a:t>
            </a:r>
          </a:p>
          <a:p>
            <a:pPr>
              <a:spcBef>
                <a:spcPts val="1200"/>
              </a:spcBef>
              <a:spcAft>
                <a:spcPts val="1200"/>
              </a:spcAft>
            </a:pPr>
            <a:r>
              <a:rPr lang="en-US" sz="2400" dirty="0"/>
              <a:t>•	Developing a captivating heading and abstract for manuscript</a:t>
            </a:r>
          </a:p>
          <a:p>
            <a:pPr>
              <a:spcBef>
                <a:spcPts val="1200"/>
              </a:spcBef>
              <a:spcAft>
                <a:spcPts val="1200"/>
              </a:spcAft>
            </a:pPr>
            <a:r>
              <a:rPr lang="en-US" sz="2400" dirty="0"/>
              <a:t>•	Participants can work on any sections of the manuscript</a:t>
            </a:r>
          </a:p>
          <a:p>
            <a:pPr>
              <a:spcBef>
                <a:spcPts val="1200"/>
              </a:spcBef>
              <a:spcAft>
                <a:spcPts val="1200"/>
              </a:spcAft>
            </a:pPr>
            <a:endParaRPr lang="en-US" sz="2400" dirty="0"/>
          </a:p>
          <a:p>
            <a:pPr>
              <a:spcBef>
                <a:spcPts val="1200"/>
              </a:spcBef>
              <a:spcAft>
                <a:spcPts val="1200"/>
              </a:spcAft>
            </a:pPr>
            <a:r>
              <a:rPr lang="en-US" sz="2400" i="1" dirty="0"/>
              <a:t>If there is time, we will invite a few volunteers to share &amp; listen</a:t>
            </a:r>
          </a:p>
        </p:txBody>
      </p:sp>
    </p:spTree>
    <p:extLst>
      <p:ext uri="{BB962C8B-B14F-4D97-AF65-F5344CB8AC3E}">
        <p14:creationId xmlns:p14="http://schemas.microsoft.com/office/powerpoint/2010/main" val="174819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t>Outline</a:t>
            </a:r>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pPr marL="285750" indent="-285750">
              <a:spcBef>
                <a:spcPts val="600"/>
              </a:spcBef>
              <a:spcAft>
                <a:spcPts val="600"/>
              </a:spcAft>
              <a:buFont typeface="Arial" panose="020B0604020202020204" pitchFamily="34" charset="0"/>
              <a:buChar char="•"/>
            </a:pPr>
            <a:r>
              <a:rPr lang="en-US" dirty="0">
                <a:cs typeface="Arial"/>
              </a:rPr>
              <a:t>Overview of research facilitation tools</a:t>
            </a:r>
          </a:p>
          <a:p>
            <a:pPr marL="285750" indent="-285750">
              <a:spcBef>
                <a:spcPts val="600"/>
              </a:spcBef>
              <a:spcAft>
                <a:spcPts val="600"/>
              </a:spcAft>
              <a:buFont typeface="Arial" panose="020B0604020202020204" pitchFamily="34" charset="0"/>
              <a:buChar char="•"/>
            </a:pPr>
            <a:r>
              <a:rPr lang="en-US" dirty="0">
                <a:cs typeface="Arial"/>
              </a:rPr>
              <a:t>Plenary Discussion: Crowdsourcing / Building a collective list of relevant online tools (e.g., ORCID, reference management software, etc.)</a:t>
            </a:r>
            <a:endParaRPr lang="en-US" dirty="0"/>
          </a:p>
        </p:txBody>
      </p:sp>
    </p:spTree>
    <p:extLst>
      <p:ext uri="{BB962C8B-B14F-4D97-AF65-F5344CB8AC3E}">
        <p14:creationId xmlns:p14="http://schemas.microsoft.com/office/powerpoint/2010/main" val="3544771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Research facilitation tools</a:t>
            </a:r>
            <a:endParaRPr lang="en-US" dirty="0"/>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p:txBody>
          <a:bodyPr lIns="91440" tIns="45720" rIns="91440" bIns="45720" anchor="t"/>
          <a:lstStyle/>
          <a:p>
            <a:pPr marL="285750" indent="-285750">
              <a:spcBef>
                <a:spcPts val="600"/>
              </a:spcBef>
              <a:spcAft>
                <a:spcPts val="600"/>
              </a:spcAft>
              <a:buFont typeface="Arial" panose="020B0604020202020204" pitchFamily="34" charset="0"/>
              <a:buChar char="•"/>
            </a:pPr>
            <a:r>
              <a:rPr lang="en-US" sz="2000" dirty="0">
                <a:latin typeface="+mn-lt"/>
                <a:cs typeface="Arial"/>
              </a:rPr>
              <a:t>Free, open-source reference management software</a:t>
            </a:r>
          </a:p>
          <a:p>
            <a:pPr marL="285750" indent="-285750">
              <a:spcBef>
                <a:spcPts val="600"/>
              </a:spcBef>
              <a:spcAft>
                <a:spcPts val="600"/>
              </a:spcAft>
              <a:buFont typeface="Arial" panose="020B0604020202020204" pitchFamily="34" charset="0"/>
              <a:buChar char="•"/>
            </a:pPr>
            <a:r>
              <a:rPr lang="en-US" sz="2000" dirty="0">
                <a:latin typeface="+mn-lt"/>
                <a:cs typeface="Arial"/>
              </a:rPr>
              <a:t>Online, free transcription services (unfortunately, mostly for English transcription)</a:t>
            </a:r>
          </a:p>
          <a:p>
            <a:pPr marL="285750" indent="-285750">
              <a:spcBef>
                <a:spcPts val="600"/>
              </a:spcBef>
              <a:spcAft>
                <a:spcPts val="600"/>
              </a:spcAft>
              <a:buFont typeface="Arial" panose="020B0604020202020204" pitchFamily="34" charset="0"/>
              <a:buChar char="•"/>
            </a:pPr>
            <a:r>
              <a:rPr lang="en-US" sz="2000" dirty="0">
                <a:latin typeface="+mn-lt"/>
                <a:cs typeface="Arial"/>
              </a:rPr>
              <a:t>Research management &amp; collaboration</a:t>
            </a:r>
          </a:p>
          <a:p>
            <a:pPr marL="285750" indent="-285750">
              <a:spcBef>
                <a:spcPts val="600"/>
              </a:spcBef>
              <a:spcAft>
                <a:spcPts val="600"/>
              </a:spcAft>
              <a:buFont typeface="Arial" panose="020B0604020202020204" pitchFamily="34" charset="0"/>
              <a:buChar char="•"/>
            </a:pPr>
            <a:r>
              <a:rPr lang="en-US" sz="2000" dirty="0">
                <a:latin typeface="+mn-lt"/>
                <a:cs typeface="Arial"/>
              </a:rPr>
              <a:t>Maximizing research identity &amp; impact</a:t>
            </a:r>
          </a:p>
        </p:txBody>
      </p:sp>
      <p:sp>
        <p:nvSpPr>
          <p:cNvPr id="4" name="TextBox 3">
            <a:extLst>
              <a:ext uri="{FF2B5EF4-FFF2-40B4-BE49-F238E27FC236}">
                <a16:creationId xmlns:a16="http://schemas.microsoft.com/office/drawing/2014/main" id="{F638C7A3-7C22-5CE8-F4B1-E39F4A9F2580}"/>
              </a:ext>
            </a:extLst>
          </p:cNvPr>
          <p:cNvSpPr txBox="1"/>
          <p:nvPr/>
        </p:nvSpPr>
        <p:spPr>
          <a:xfrm>
            <a:off x="1984667" y="4271407"/>
            <a:ext cx="8466083"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dirty="0"/>
              <a:t>Do you use any research facilitation tools?</a:t>
            </a:r>
          </a:p>
          <a:p>
            <a:pPr algn="ctr"/>
            <a:r>
              <a:rPr lang="en-US" sz="2800" dirty="0"/>
              <a:t>What are they?</a:t>
            </a:r>
          </a:p>
          <a:p>
            <a:pPr algn="ctr"/>
            <a:r>
              <a:rPr lang="en-US" sz="2800" dirty="0"/>
              <a:t>Why do you use them?</a:t>
            </a:r>
          </a:p>
        </p:txBody>
      </p:sp>
    </p:spTree>
    <p:extLst>
      <p:ext uri="{BB962C8B-B14F-4D97-AF65-F5344CB8AC3E}">
        <p14:creationId xmlns:p14="http://schemas.microsoft.com/office/powerpoint/2010/main" val="935934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Reference management</a:t>
            </a:r>
            <a:endParaRPr lang="en-US" dirty="0"/>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2087563"/>
            <a:ext cx="10801351" cy="2587676"/>
          </a:xfrm>
        </p:spPr>
        <p:txBody>
          <a:bodyPr lIns="91440" tIns="45720" rIns="91440" bIns="45720" anchor="t"/>
          <a:lstStyle/>
          <a:p>
            <a:pPr marL="285750" indent="-285750">
              <a:buFont typeface="Symbol"/>
              <a:buChar char="•"/>
            </a:pPr>
            <a:r>
              <a:rPr lang="en-US" sz="2000" u="sng" dirty="0">
                <a:latin typeface="+mn-lt"/>
                <a:cs typeface="Arial"/>
                <a:hlinkClick r:id="rId3"/>
              </a:rPr>
              <a:t>Zotero</a:t>
            </a:r>
            <a:r>
              <a:rPr lang="en-US" sz="2000" dirty="0">
                <a:latin typeface="+mn-lt"/>
                <a:cs typeface="Arial"/>
              </a:rPr>
              <a:t> – Free, open-source reference management software to manage bibliographic data and related research materials. Zotero requires a fee for storing pdfs but is great to directly download citations from websites without any manual work. It also fully integrates with Quarto</a:t>
            </a:r>
          </a:p>
          <a:p>
            <a:pPr marL="285750" indent="-285750">
              <a:buFont typeface="Symbol"/>
              <a:buChar char="•"/>
            </a:pPr>
            <a:r>
              <a:rPr lang="en-US" sz="2000" u="sng" dirty="0">
                <a:latin typeface="+mn-lt"/>
                <a:cs typeface="Arial"/>
                <a:hlinkClick r:id="rId4"/>
              </a:rPr>
              <a:t>Mendeley</a:t>
            </a:r>
            <a:r>
              <a:rPr lang="en-US" sz="2000" dirty="0">
                <a:latin typeface="+mn-lt"/>
                <a:cs typeface="Arial"/>
              </a:rPr>
              <a:t> – Free reference manager software</a:t>
            </a:r>
          </a:p>
          <a:p>
            <a:pPr marL="285750" indent="-285750">
              <a:buFont typeface="Symbol"/>
              <a:buChar char="•"/>
            </a:pPr>
            <a:r>
              <a:rPr lang="en-US" sz="2000" dirty="0">
                <a:latin typeface="+mn-lt"/>
                <a:cs typeface="Arial"/>
                <a:hlinkClick r:id="rId5"/>
              </a:rPr>
              <a:t>EndNote Basic </a:t>
            </a:r>
            <a:r>
              <a:rPr lang="en-US" sz="2000" dirty="0">
                <a:latin typeface="+mn-lt"/>
                <a:cs typeface="Arial"/>
              </a:rPr>
              <a:t>– This is a free version of EndNote (up to 21 different citation styles, up to 50,000 references)</a:t>
            </a:r>
          </a:p>
          <a:p>
            <a:pPr marL="742950" lvl="1" indent="-285750">
              <a:buFont typeface="Symbol"/>
              <a:buChar char="•"/>
            </a:pPr>
            <a:r>
              <a:rPr lang="en-US" sz="2000" dirty="0">
                <a:latin typeface="+mn-lt"/>
                <a:cs typeface="Arial"/>
              </a:rPr>
              <a:t>Note that EndNote Basic comes with limited features. For example, you will have less storage space than in the full version, and you will not be able to mark up PDFs within the program</a:t>
            </a:r>
          </a:p>
        </p:txBody>
      </p:sp>
      <p:sp>
        <p:nvSpPr>
          <p:cNvPr id="4" name="TextBox 3">
            <a:extLst>
              <a:ext uri="{FF2B5EF4-FFF2-40B4-BE49-F238E27FC236}">
                <a16:creationId xmlns:a16="http://schemas.microsoft.com/office/drawing/2014/main" id="{DE2277AF-BAF6-7D60-BC23-864F46BA63C2}"/>
              </a:ext>
            </a:extLst>
          </p:cNvPr>
          <p:cNvSpPr txBox="1"/>
          <p:nvPr/>
        </p:nvSpPr>
        <p:spPr>
          <a:xfrm>
            <a:off x="1837438" y="5171737"/>
            <a:ext cx="8760541"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200" b="1" i="1" dirty="0">
                <a:latin typeface="+mn-lt"/>
                <a:cs typeface="Arial"/>
              </a:rPr>
              <a:t>What are other tools / resources you've used?</a:t>
            </a:r>
          </a:p>
        </p:txBody>
      </p:sp>
    </p:spTree>
    <p:extLst>
      <p:ext uri="{BB962C8B-B14F-4D97-AF65-F5344CB8AC3E}">
        <p14:creationId xmlns:p14="http://schemas.microsoft.com/office/powerpoint/2010/main" val="3896925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0DE29-BFAA-561B-DE5C-F9AE84FE3F43}"/>
              </a:ext>
            </a:extLst>
          </p:cNvPr>
          <p:cNvSpPr>
            <a:spLocks noGrp="1"/>
          </p:cNvSpPr>
          <p:nvPr>
            <p:ph type="title"/>
          </p:nvPr>
        </p:nvSpPr>
        <p:spPr/>
        <p:txBody>
          <a:bodyPr/>
          <a:lstStyle/>
          <a:p>
            <a:r>
              <a:rPr lang="en-US" dirty="0">
                <a:latin typeface="Gill Sans MT"/>
                <a:cs typeface="Arial"/>
              </a:rPr>
              <a:t>Writing and transcription</a:t>
            </a:r>
            <a:endParaRPr lang="en-US" dirty="0"/>
          </a:p>
        </p:txBody>
      </p:sp>
      <p:sp>
        <p:nvSpPr>
          <p:cNvPr id="3" name="Text Placeholder 2">
            <a:extLst>
              <a:ext uri="{FF2B5EF4-FFF2-40B4-BE49-F238E27FC236}">
                <a16:creationId xmlns:a16="http://schemas.microsoft.com/office/drawing/2014/main" id="{04D792DF-0E86-AFAE-8496-17535153DA36}"/>
              </a:ext>
            </a:extLst>
          </p:cNvPr>
          <p:cNvSpPr>
            <a:spLocks noGrp="1"/>
          </p:cNvSpPr>
          <p:nvPr>
            <p:ph type="body" sz="quarter" idx="10"/>
          </p:nvPr>
        </p:nvSpPr>
        <p:spPr>
          <a:xfrm>
            <a:off x="817034" y="1698171"/>
            <a:ext cx="10801351" cy="3681232"/>
          </a:xfrm>
        </p:spPr>
        <p:txBody>
          <a:bodyPr lIns="91440" tIns="45720" rIns="91440" bIns="45720" anchor="t"/>
          <a:lstStyle/>
          <a:p>
            <a:pPr marL="285750" indent="-285750">
              <a:spcBef>
                <a:spcPts val="1200"/>
              </a:spcBef>
              <a:spcAft>
                <a:spcPts val="1200"/>
              </a:spcAft>
              <a:buFont typeface="Symbol"/>
              <a:buChar char="•"/>
            </a:pPr>
            <a:r>
              <a:rPr lang="en-US" sz="2100" u="sng" dirty="0">
                <a:latin typeface="+mn-lt"/>
                <a:cs typeface="Arial"/>
                <a:hlinkClick r:id="rId3"/>
              </a:rPr>
              <a:t>Overleaf</a:t>
            </a:r>
            <a:r>
              <a:rPr lang="en-US" sz="2100" dirty="0">
                <a:latin typeface="+mn-lt"/>
                <a:cs typeface="Arial"/>
              </a:rPr>
              <a:t> – Open-source online real-time collaborative LaTex editor</a:t>
            </a:r>
          </a:p>
          <a:p>
            <a:pPr marL="285750" indent="-285750">
              <a:spcBef>
                <a:spcPts val="1200"/>
              </a:spcBef>
              <a:spcAft>
                <a:spcPts val="1200"/>
              </a:spcAft>
              <a:buFont typeface="Symbol"/>
              <a:buChar char="•"/>
            </a:pPr>
            <a:r>
              <a:rPr lang="en-US" sz="2100" dirty="0">
                <a:latin typeface="+mn-lt"/>
                <a:cs typeface="Arial"/>
              </a:rPr>
              <a:t>Transcription Services: </a:t>
            </a:r>
            <a:r>
              <a:rPr lang="en-US" sz="2100" u="sng" dirty="0">
                <a:latin typeface="+mn-lt"/>
                <a:cs typeface="Arial"/>
                <a:hlinkClick r:id="rId4"/>
              </a:rPr>
              <a:t>Microsoft Online 360</a:t>
            </a:r>
            <a:r>
              <a:rPr lang="en-US" sz="2100" dirty="0">
                <a:latin typeface="+mn-lt"/>
                <a:cs typeface="Arial"/>
              </a:rPr>
              <a:t>, </a:t>
            </a:r>
            <a:r>
              <a:rPr lang="en-US" sz="2100" u="sng" dirty="0">
                <a:latin typeface="+mn-lt"/>
                <a:cs typeface="Arial"/>
                <a:hlinkClick r:id="rId5"/>
              </a:rPr>
              <a:t>Otter.ai</a:t>
            </a:r>
            <a:endParaRPr lang="en-US" sz="2100" u="sng" dirty="0">
              <a:latin typeface="+mn-lt"/>
              <a:cs typeface="Arial"/>
            </a:endParaRPr>
          </a:p>
          <a:p>
            <a:pPr marL="285750" indent="-285750">
              <a:spcBef>
                <a:spcPts val="1200"/>
              </a:spcBef>
              <a:spcAft>
                <a:spcPts val="1200"/>
              </a:spcAft>
              <a:buFont typeface="Symbol"/>
              <a:buChar char="•"/>
            </a:pPr>
            <a:r>
              <a:rPr lang="en-US" sz="2100" b="0" i="0" u="none" strike="noStrike" dirty="0">
                <a:solidFill>
                  <a:srgbClr val="212121"/>
                </a:solidFill>
                <a:effectLst/>
                <a:latin typeface="+mn-lt"/>
                <a:hlinkClick r:id="rId6"/>
              </a:rPr>
              <a:t>Quarto</a:t>
            </a:r>
            <a:r>
              <a:rPr lang="en-US" sz="2100" b="0" i="0" u="none" strike="noStrike" dirty="0">
                <a:solidFill>
                  <a:srgbClr val="212121"/>
                </a:solidFill>
                <a:effectLst/>
                <a:latin typeface="+mn-lt"/>
              </a:rPr>
              <a:t> for merging text and code in R, python, Julia, even SAS with some more effort, etc. Can produce full manuscripts and has a visual editor like MS Word. Highly recommended for those who analyze data in R or other code-line software. Does not integrate with click and point software</a:t>
            </a:r>
          </a:p>
          <a:p>
            <a:pPr marL="285750" indent="-285750">
              <a:spcBef>
                <a:spcPts val="1200"/>
              </a:spcBef>
              <a:spcAft>
                <a:spcPts val="1200"/>
              </a:spcAft>
              <a:buFont typeface="Symbol"/>
              <a:buChar char="•"/>
            </a:pPr>
            <a:r>
              <a:rPr lang="en-US" sz="2100" dirty="0">
                <a:solidFill>
                  <a:srgbClr val="212121"/>
                </a:solidFill>
                <a:latin typeface="+mn-lt"/>
                <a:cs typeface="Arial"/>
                <a:hlinkClick r:id="rId7"/>
              </a:rPr>
              <a:t>Grammarly</a:t>
            </a:r>
            <a:r>
              <a:rPr lang="en-US" sz="2100" dirty="0">
                <a:solidFill>
                  <a:srgbClr val="212121"/>
                </a:solidFill>
                <a:latin typeface="+mn-lt"/>
                <a:cs typeface="Arial"/>
              </a:rPr>
              <a:t> – a clout-based writing assistant to identify and correct spelling, grammar, and punctuation, and other writing issues in English</a:t>
            </a:r>
            <a:endParaRPr lang="en-US" sz="2100" dirty="0">
              <a:latin typeface="+mn-lt"/>
              <a:cs typeface="Arial"/>
            </a:endParaRPr>
          </a:p>
        </p:txBody>
      </p:sp>
      <p:sp>
        <p:nvSpPr>
          <p:cNvPr id="4" name="TextBox 3">
            <a:extLst>
              <a:ext uri="{FF2B5EF4-FFF2-40B4-BE49-F238E27FC236}">
                <a16:creationId xmlns:a16="http://schemas.microsoft.com/office/drawing/2014/main" id="{E5752EFC-1734-F24C-042D-D3D88B8B0EE0}"/>
              </a:ext>
            </a:extLst>
          </p:cNvPr>
          <p:cNvSpPr txBox="1"/>
          <p:nvPr/>
        </p:nvSpPr>
        <p:spPr>
          <a:xfrm>
            <a:off x="1837438" y="5397579"/>
            <a:ext cx="8760541"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200" b="1" i="1" dirty="0">
                <a:latin typeface="+mn-lt"/>
                <a:cs typeface="Arial"/>
              </a:rPr>
              <a:t>What are other tools / resources you've used?</a:t>
            </a:r>
          </a:p>
        </p:txBody>
      </p:sp>
    </p:spTree>
    <p:extLst>
      <p:ext uri="{BB962C8B-B14F-4D97-AF65-F5344CB8AC3E}">
        <p14:creationId xmlns:p14="http://schemas.microsoft.com/office/powerpoint/2010/main" val="188656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9DFB-3BAE-AAFC-F35F-8C87646546A2}"/>
              </a:ext>
            </a:extLst>
          </p:cNvPr>
          <p:cNvSpPr>
            <a:spLocks noGrp="1"/>
          </p:cNvSpPr>
          <p:nvPr>
            <p:ph type="title"/>
          </p:nvPr>
        </p:nvSpPr>
        <p:spPr/>
        <p:txBody>
          <a:bodyPr/>
          <a:lstStyle/>
          <a:p>
            <a:r>
              <a:rPr lang="en-US" dirty="0">
                <a:latin typeface="Gill Sans MT"/>
                <a:cs typeface="Arial"/>
              </a:rPr>
              <a:t>Research management &amp; Collaboration</a:t>
            </a:r>
            <a:endParaRPr lang="en-US" dirty="0"/>
          </a:p>
        </p:txBody>
      </p:sp>
      <p:sp>
        <p:nvSpPr>
          <p:cNvPr id="3" name="Text Placeholder 2">
            <a:extLst>
              <a:ext uri="{FF2B5EF4-FFF2-40B4-BE49-F238E27FC236}">
                <a16:creationId xmlns:a16="http://schemas.microsoft.com/office/drawing/2014/main" id="{C3B54BAC-F4DA-33A4-9B32-3C566A64BFE2}"/>
              </a:ext>
            </a:extLst>
          </p:cNvPr>
          <p:cNvSpPr>
            <a:spLocks noGrp="1"/>
          </p:cNvSpPr>
          <p:nvPr>
            <p:ph type="body" sz="quarter" idx="10"/>
          </p:nvPr>
        </p:nvSpPr>
        <p:spPr>
          <a:xfrm>
            <a:off x="817034" y="2087563"/>
            <a:ext cx="6986897" cy="3291840"/>
          </a:xfrm>
        </p:spPr>
        <p:txBody>
          <a:bodyPr lIns="91440" tIns="45720" rIns="91440" bIns="45720" anchor="t"/>
          <a:lstStyle/>
          <a:p>
            <a:pPr marL="285750" indent="-285750">
              <a:spcBef>
                <a:spcPts val="1200"/>
              </a:spcBef>
              <a:spcAft>
                <a:spcPts val="1200"/>
              </a:spcAft>
              <a:buFont typeface="Symbol"/>
              <a:buChar char="•"/>
            </a:pPr>
            <a:r>
              <a:rPr lang="en-US" sz="2200" u="sng" dirty="0">
                <a:latin typeface="+mn-lt"/>
                <a:cs typeface="Arial"/>
                <a:hlinkClick r:id="rId3"/>
              </a:rPr>
              <a:t>Basecamp</a:t>
            </a:r>
            <a:r>
              <a:rPr lang="en-US" sz="2200" dirty="0">
                <a:latin typeface="+mn-lt"/>
                <a:cs typeface="Arial"/>
              </a:rPr>
              <a:t> – Project Management software for online collaboration</a:t>
            </a:r>
          </a:p>
          <a:p>
            <a:pPr marL="285750" indent="-285750">
              <a:spcBef>
                <a:spcPts val="1200"/>
              </a:spcBef>
              <a:spcAft>
                <a:spcPts val="1200"/>
              </a:spcAft>
              <a:buFont typeface="Symbol"/>
              <a:buChar char="•"/>
            </a:pPr>
            <a:r>
              <a:rPr lang="en-US" sz="2200" u="sng" dirty="0">
                <a:latin typeface="+mn-lt"/>
                <a:cs typeface="Arial"/>
                <a:hlinkClick r:id="rId4"/>
              </a:rPr>
              <a:t>Dimension</a:t>
            </a:r>
            <a:r>
              <a:rPr lang="en-US" sz="2200" dirty="0">
                <a:latin typeface="+mn-lt"/>
                <a:cs typeface="Arial"/>
              </a:rPr>
              <a:t> – Online collaboration platform</a:t>
            </a:r>
          </a:p>
          <a:p>
            <a:pPr marL="285750" indent="-285750">
              <a:spcBef>
                <a:spcPts val="1200"/>
              </a:spcBef>
              <a:spcAft>
                <a:spcPts val="1200"/>
              </a:spcAft>
              <a:buFont typeface="Symbol"/>
              <a:buChar char="•"/>
            </a:pPr>
            <a:r>
              <a:rPr lang="en-US" sz="2200" u="sng" dirty="0">
                <a:latin typeface="+mn-lt"/>
                <a:cs typeface="Arial"/>
                <a:hlinkClick r:id="rId5"/>
              </a:rPr>
              <a:t>Jira by Atlassian</a:t>
            </a:r>
            <a:r>
              <a:rPr lang="en-US" sz="2200" dirty="0">
                <a:latin typeface="+mn-lt"/>
                <a:cs typeface="Arial"/>
              </a:rPr>
              <a:t> – Issue &amp; Project Tracking software</a:t>
            </a:r>
          </a:p>
        </p:txBody>
      </p:sp>
      <p:sp>
        <p:nvSpPr>
          <p:cNvPr id="4" name="TextBox 3">
            <a:extLst>
              <a:ext uri="{FF2B5EF4-FFF2-40B4-BE49-F238E27FC236}">
                <a16:creationId xmlns:a16="http://schemas.microsoft.com/office/drawing/2014/main" id="{374DDB24-330C-B6CE-9C4C-65F8DFB62139}"/>
              </a:ext>
            </a:extLst>
          </p:cNvPr>
          <p:cNvSpPr txBox="1"/>
          <p:nvPr/>
        </p:nvSpPr>
        <p:spPr>
          <a:xfrm>
            <a:off x="817034" y="4549091"/>
            <a:ext cx="6482401"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200" b="1" i="1" dirty="0">
                <a:latin typeface="+mn-lt"/>
                <a:cs typeface="Arial"/>
              </a:rPr>
              <a:t>What are other tools / resources you've used?</a:t>
            </a:r>
          </a:p>
        </p:txBody>
      </p:sp>
      <p:sp>
        <p:nvSpPr>
          <p:cNvPr id="5" name="TextBox 4">
            <a:extLst>
              <a:ext uri="{FF2B5EF4-FFF2-40B4-BE49-F238E27FC236}">
                <a16:creationId xmlns:a16="http://schemas.microsoft.com/office/drawing/2014/main" id="{EDBCC166-CCBF-496C-62B4-9E00BB9E9F91}"/>
              </a:ext>
            </a:extLst>
          </p:cNvPr>
          <p:cNvSpPr txBox="1"/>
          <p:nvPr/>
        </p:nvSpPr>
        <p:spPr>
          <a:xfrm>
            <a:off x="7930055" y="1840657"/>
            <a:ext cx="3736178" cy="3785652"/>
          </a:xfrm>
          <a:custGeom>
            <a:avLst/>
            <a:gdLst>
              <a:gd name="connsiteX0" fmla="*/ 0 w 3736178"/>
              <a:gd name="connsiteY0" fmla="*/ 0 h 3785652"/>
              <a:gd name="connsiteX1" fmla="*/ 496378 w 3736178"/>
              <a:gd name="connsiteY1" fmla="*/ 0 h 3785652"/>
              <a:gd name="connsiteX2" fmla="*/ 918032 w 3736178"/>
              <a:gd name="connsiteY2" fmla="*/ 0 h 3785652"/>
              <a:gd name="connsiteX3" fmla="*/ 1526496 w 3736178"/>
              <a:gd name="connsiteY3" fmla="*/ 0 h 3785652"/>
              <a:gd name="connsiteX4" fmla="*/ 2022874 w 3736178"/>
              <a:gd name="connsiteY4" fmla="*/ 0 h 3785652"/>
              <a:gd name="connsiteX5" fmla="*/ 2519251 w 3736178"/>
              <a:gd name="connsiteY5" fmla="*/ 0 h 3785652"/>
              <a:gd name="connsiteX6" fmla="*/ 3127715 w 3736178"/>
              <a:gd name="connsiteY6" fmla="*/ 0 h 3785652"/>
              <a:gd name="connsiteX7" fmla="*/ 3736178 w 3736178"/>
              <a:gd name="connsiteY7" fmla="*/ 0 h 3785652"/>
              <a:gd name="connsiteX8" fmla="*/ 3736178 w 3736178"/>
              <a:gd name="connsiteY8" fmla="*/ 616520 h 3785652"/>
              <a:gd name="connsiteX9" fmla="*/ 3736178 w 3736178"/>
              <a:gd name="connsiteY9" fmla="*/ 1081615 h 3785652"/>
              <a:gd name="connsiteX10" fmla="*/ 3736178 w 3736178"/>
              <a:gd name="connsiteY10" fmla="*/ 1546709 h 3785652"/>
              <a:gd name="connsiteX11" fmla="*/ 3736178 w 3736178"/>
              <a:gd name="connsiteY11" fmla="*/ 2087517 h 3785652"/>
              <a:gd name="connsiteX12" fmla="*/ 3736178 w 3736178"/>
              <a:gd name="connsiteY12" fmla="*/ 2666181 h 3785652"/>
              <a:gd name="connsiteX13" fmla="*/ 3736178 w 3736178"/>
              <a:gd name="connsiteY13" fmla="*/ 3093418 h 3785652"/>
              <a:gd name="connsiteX14" fmla="*/ 3736178 w 3736178"/>
              <a:gd name="connsiteY14" fmla="*/ 3785652 h 3785652"/>
              <a:gd name="connsiteX15" fmla="*/ 3202438 w 3736178"/>
              <a:gd name="connsiteY15" fmla="*/ 3785652 h 3785652"/>
              <a:gd name="connsiteX16" fmla="*/ 2668699 w 3736178"/>
              <a:gd name="connsiteY16" fmla="*/ 3785652 h 3785652"/>
              <a:gd name="connsiteX17" fmla="*/ 2060235 w 3736178"/>
              <a:gd name="connsiteY17" fmla="*/ 3785652 h 3785652"/>
              <a:gd name="connsiteX18" fmla="*/ 1526496 w 3736178"/>
              <a:gd name="connsiteY18" fmla="*/ 3785652 h 3785652"/>
              <a:gd name="connsiteX19" fmla="*/ 1104841 w 3736178"/>
              <a:gd name="connsiteY19" fmla="*/ 3785652 h 3785652"/>
              <a:gd name="connsiteX20" fmla="*/ 645825 w 3736178"/>
              <a:gd name="connsiteY20" fmla="*/ 3785652 h 3785652"/>
              <a:gd name="connsiteX21" fmla="*/ 0 w 3736178"/>
              <a:gd name="connsiteY21" fmla="*/ 3785652 h 3785652"/>
              <a:gd name="connsiteX22" fmla="*/ 0 w 3736178"/>
              <a:gd name="connsiteY22" fmla="*/ 3244845 h 3785652"/>
              <a:gd name="connsiteX23" fmla="*/ 0 w 3736178"/>
              <a:gd name="connsiteY23" fmla="*/ 2704037 h 3785652"/>
              <a:gd name="connsiteX24" fmla="*/ 0 w 3736178"/>
              <a:gd name="connsiteY24" fmla="*/ 2201086 h 3785652"/>
              <a:gd name="connsiteX25" fmla="*/ 0 w 3736178"/>
              <a:gd name="connsiteY25" fmla="*/ 1773848 h 3785652"/>
              <a:gd name="connsiteX26" fmla="*/ 0 w 3736178"/>
              <a:gd name="connsiteY26" fmla="*/ 1346610 h 3785652"/>
              <a:gd name="connsiteX27" fmla="*/ 0 w 3736178"/>
              <a:gd name="connsiteY27" fmla="*/ 767947 h 3785652"/>
              <a:gd name="connsiteX28" fmla="*/ 0 w 3736178"/>
              <a:gd name="connsiteY28" fmla="*/ 0 h 37856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736178" h="3785652" extrusionOk="0">
                <a:moveTo>
                  <a:pt x="0" y="0"/>
                </a:moveTo>
                <a:cubicBezTo>
                  <a:pt x="243077" y="-19571"/>
                  <a:pt x="341416" y="13209"/>
                  <a:pt x="496378" y="0"/>
                </a:cubicBezTo>
                <a:cubicBezTo>
                  <a:pt x="651340" y="-13209"/>
                  <a:pt x="812096" y="42547"/>
                  <a:pt x="918032" y="0"/>
                </a:cubicBezTo>
                <a:cubicBezTo>
                  <a:pt x="1023968" y="-42547"/>
                  <a:pt x="1338087" y="23364"/>
                  <a:pt x="1526496" y="0"/>
                </a:cubicBezTo>
                <a:cubicBezTo>
                  <a:pt x="1714905" y="-23364"/>
                  <a:pt x="1922870" y="27614"/>
                  <a:pt x="2022874" y="0"/>
                </a:cubicBezTo>
                <a:cubicBezTo>
                  <a:pt x="2122878" y="-27614"/>
                  <a:pt x="2395685" y="40335"/>
                  <a:pt x="2519251" y="0"/>
                </a:cubicBezTo>
                <a:cubicBezTo>
                  <a:pt x="2642817" y="-40335"/>
                  <a:pt x="2931964" y="64517"/>
                  <a:pt x="3127715" y="0"/>
                </a:cubicBezTo>
                <a:cubicBezTo>
                  <a:pt x="3323466" y="-64517"/>
                  <a:pt x="3481938" y="26339"/>
                  <a:pt x="3736178" y="0"/>
                </a:cubicBezTo>
                <a:cubicBezTo>
                  <a:pt x="3745077" y="217805"/>
                  <a:pt x="3671687" y="394879"/>
                  <a:pt x="3736178" y="616520"/>
                </a:cubicBezTo>
                <a:cubicBezTo>
                  <a:pt x="3800669" y="838161"/>
                  <a:pt x="3725286" y="914591"/>
                  <a:pt x="3736178" y="1081615"/>
                </a:cubicBezTo>
                <a:cubicBezTo>
                  <a:pt x="3747070" y="1248639"/>
                  <a:pt x="3691858" y="1352418"/>
                  <a:pt x="3736178" y="1546709"/>
                </a:cubicBezTo>
                <a:cubicBezTo>
                  <a:pt x="3780498" y="1741000"/>
                  <a:pt x="3726077" y="1939822"/>
                  <a:pt x="3736178" y="2087517"/>
                </a:cubicBezTo>
                <a:cubicBezTo>
                  <a:pt x="3746279" y="2235212"/>
                  <a:pt x="3733710" y="2443420"/>
                  <a:pt x="3736178" y="2666181"/>
                </a:cubicBezTo>
                <a:cubicBezTo>
                  <a:pt x="3738646" y="2888942"/>
                  <a:pt x="3711850" y="2991046"/>
                  <a:pt x="3736178" y="3093418"/>
                </a:cubicBezTo>
                <a:cubicBezTo>
                  <a:pt x="3760506" y="3195790"/>
                  <a:pt x="3731446" y="3480369"/>
                  <a:pt x="3736178" y="3785652"/>
                </a:cubicBezTo>
                <a:cubicBezTo>
                  <a:pt x="3490569" y="3828130"/>
                  <a:pt x="3409704" y="3754691"/>
                  <a:pt x="3202438" y="3785652"/>
                </a:cubicBezTo>
                <a:cubicBezTo>
                  <a:pt x="2995172" y="3816613"/>
                  <a:pt x="2854441" y="3723226"/>
                  <a:pt x="2668699" y="3785652"/>
                </a:cubicBezTo>
                <a:cubicBezTo>
                  <a:pt x="2482957" y="3848078"/>
                  <a:pt x="2346857" y="3757619"/>
                  <a:pt x="2060235" y="3785652"/>
                </a:cubicBezTo>
                <a:cubicBezTo>
                  <a:pt x="1773613" y="3813685"/>
                  <a:pt x="1792444" y="3779833"/>
                  <a:pt x="1526496" y="3785652"/>
                </a:cubicBezTo>
                <a:cubicBezTo>
                  <a:pt x="1260548" y="3791471"/>
                  <a:pt x="1245925" y="3749427"/>
                  <a:pt x="1104841" y="3785652"/>
                </a:cubicBezTo>
                <a:cubicBezTo>
                  <a:pt x="963757" y="3821877"/>
                  <a:pt x="832663" y="3743861"/>
                  <a:pt x="645825" y="3785652"/>
                </a:cubicBezTo>
                <a:cubicBezTo>
                  <a:pt x="458987" y="3827443"/>
                  <a:pt x="289685" y="3771763"/>
                  <a:pt x="0" y="3785652"/>
                </a:cubicBezTo>
                <a:cubicBezTo>
                  <a:pt x="-47644" y="3675600"/>
                  <a:pt x="13848" y="3435558"/>
                  <a:pt x="0" y="3244845"/>
                </a:cubicBezTo>
                <a:cubicBezTo>
                  <a:pt x="-13848" y="3054132"/>
                  <a:pt x="26928" y="2919446"/>
                  <a:pt x="0" y="2704037"/>
                </a:cubicBezTo>
                <a:cubicBezTo>
                  <a:pt x="-26928" y="2488628"/>
                  <a:pt x="15435" y="2399228"/>
                  <a:pt x="0" y="2201086"/>
                </a:cubicBezTo>
                <a:cubicBezTo>
                  <a:pt x="-15435" y="2002944"/>
                  <a:pt x="27124" y="1954225"/>
                  <a:pt x="0" y="1773848"/>
                </a:cubicBezTo>
                <a:cubicBezTo>
                  <a:pt x="-27124" y="1593471"/>
                  <a:pt x="14641" y="1465611"/>
                  <a:pt x="0" y="1346610"/>
                </a:cubicBezTo>
                <a:cubicBezTo>
                  <a:pt x="-14641" y="1227609"/>
                  <a:pt x="57949" y="886378"/>
                  <a:pt x="0" y="767947"/>
                </a:cubicBezTo>
                <a:cubicBezTo>
                  <a:pt x="-57949" y="649516"/>
                  <a:pt x="60585" y="247211"/>
                  <a:pt x="0" y="0"/>
                </a:cubicBezTo>
                <a:close/>
              </a:path>
            </a:pathLst>
          </a:custGeom>
          <a:noFill/>
          <a:ln>
            <a:solidFill>
              <a:schemeClr val="accent6"/>
            </a:solidFill>
            <a:extLst>
              <a:ext uri="{C807C97D-BFC1-408E-A445-0C87EB9F89A2}">
                <ask:lineSketchStyleProps xmlns:ask="http://schemas.microsoft.com/office/drawing/2018/sketchyshapes" sd="1219033472">
                  <a:prstGeom prst="rect">
                    <a:avLst/>
                  </a:prstGeom>
                  <ask:type>
                    <ask:lineSketchScribble/>
                  </ask:type>
                </ask:lineSketchStyleProps>
              </a:ext>
            </a:extLst>
          </a:ln>
        </p:spPr>
        <p:txBody>
          <a:bodyPr wrap="square" rtlCol="0">
            <a:spAutoFit/>
          </a:bodyPr>
          <a:lstStyle/>
          <a:p>
            <a:r>
              <a:rPr lang="en-US" sz="2000" dirty="0"/>
              <a:t>A tip from Prof. Arie Havelaar:</a:t>
            </a:r>
          </a:p>
          <a:p>
            <a:endParaRPr lang="en-US" sz="2000" dirty="0"/>
          </a:p>
          <a:p>
            <a:r>
              <a:rPr lang="en-US" sz="2000" b="0" i="1" u="none" strike="noStrike" dirty="0">
                <a:solidFill>
                  <a:srgbClr val="212121"/>
                </a:solidFill>
                <a:effectLst/>
              </a:rPr>
              <a:t>I have tried collaboration tools a couple of times in my lab without a lot of success. They require a lot of effort to organize and maintain. Shared platforms like </a:t>
            </a:r>
            <a:r>
              <a:rPr lang="en-US" sz="2000" b="1" i="1" u="none" strike="noStrike" dirty="0">
                <a:solidFill>
                  <a:srgbClr val="212121"/>
                </a:solidFill>
                <a:effectLst/>
              </a:rPr>
              <a:t>Dropbox</a:t>
            </a:r>
            <a:r>
              <a:rPr lang="en-US" sz="2000" b="0" i="1" u="none" strike="noStrike" dirty="0">
                <a:solidFill>
                  <a:srgbClr val="212121"/>
                </a:solidFill>
                <a:effectLst/>
              </a:rPr>
              <a:t>, </a:t>
            </a:r>
            <a:r>
              <a:rPr lang="en-US" sz="2000" b="1" i="1" u="none" strike="noStrike" dirty="0">
                <a:solidFill>
                  <a:srgbClr val="212121"/>
                </a:solidFill>
                <a:effectLst/>
              </a:rPr>
              <a:t>Teams</a:t>
            </a:r>
            <a:r>
              <a:rPr lang="en-US" sz="2000" b="0" i="1" u="none" strike="noStrike" dirty="0">
                <a:solidFill>
                  <a:srgbClr val="212121"/>
                </a:solidFill>
                <a:effectLst/>
              </a:rPr>
              <a:t> or </a:t>
            </a:r>
            <a:r>
              <a:rPr lang="en-US" sz="2000" b="1" i="1" u="none" strike="noStrike" dirty="0">
                <a:solidFill>
                  <a:srgbClr val="212121"/>
                </a:solidFill>
                <a:effectLst/>
              </a:rPr>
              <a:t>Google Docs </a:t>
            </a:r>
            <a:r>
              <a:rPr lang="en-US" sz="2000" b="0" i="1" u="none" strike="noStrike" dirty="0">
                <a:solidFill>
                  <a:srgbClr val="212121"/>
                </a:solidFill>
                <a:effectLst/>
              </a:rPr>
              <a:t>are more applicable although I don’t like the latter unlike a lot of folks.</a:t>
            </a:r>
          </a:p>
          <a:p>
            <a:r>
              <a:rPr lang="en-US" sz="2000" b="0" i="1" u="none" strike="noStrike" dirty="0">
                <a:solidFill>
                  <a:srgbClr val="212121"/>
                </a:solidFill>
                <a:effectLst/>
              </a:rPr>
              <a:t>For nerds, try </a:t>
            </a:r>
            <a:r>
              <a:rPr lang="en-US" sz="2000" b="1" i="1" u="none" strike="noStrike" dirty="0">
                <a:solidFill>
                  <a:srgbClr val="212121"/>
                </a:solidFill>
                <a:effectLst/>
                <a:hlinkClick r:id="rId6"/>
              </a:rPr>
              <a:t>GitHub</a:t>
            </a:r>
            <a:r>
              <a:rPr lang="en-US" sz="2000" b="0" i="1" u="none" strike="noStrike" dirty="0">
                <a:solidFill>
                  <a:srgbClr val="212121"/>
                </a:solidFill>
                <a:effectLst/>
              </a:rPr>
              <a:t>.</a:t>
            </a:r>
          </a:p>
          <a:p>
            <a:endParaRPr lang="en-US" sz="2000" dirty="0"/>
          </a:p>
        </p:txBody>
      </p:sp>
    </p:spTree>
    <p:extLst>
      <p:ext uri="{BB962C8B-B14F-4D97-AF65-F5344CB8AC3E}">
        <p14:creationId xmlns:p14="http://schemas.microsoft.com/office/powerpoint/2010/main" val="146822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DFBEF-3337-4268-8A66-2141B7DAF18E}"/>
              </a:ext>
            </a:extLst>
          </p:cNvPr>
          <p:cNvSpPr>
            <a:spLocks noGrp="1"/>
          </p:cNvSpPr>
          <p:nvPr>
            <p:ph type="title"/>
          </p:nvPr>
        </p:nvSpPr>
        <p:spPr/>
        <p:txBody>
          <a:bodyPr/>
          <a:lstStyle/>
          <a:p>
            <a:r>
              <a:rPr lang="en-US" dirty="0">
                <a:latin typeface="Gill Sans MT"/>
                <a:cs typeface="Arial"/>
              </a:rPr>
              <a:t>Maximizing research identity &amp; Impact</a:t>
            </a:r>
            <a:endParaRPr lang="en-US" dirty="0"/>
          </a:p>
        </p:txBody>
      </p:sp>
      <p:sp>
        <p:nvSpPr>
          <p:cNvPr id="3" name="Text Placeholder 2">
            <a:extLst>
              <a:ext uri="{FF2B5EF4-FFF2-40B4-BE49-F238E27FC236}">
                <a16:creationId xmlns:a16="http://schemas.microsoft.com/office/drawing/2014/main" id="{042AE1EF-FA03-4965-B85D-64572216851B}"/>
              </a:ext>
            </a:extLst>
          </p:cNvPr>
          <p:cNvSpPr>
            <a:spLocks noGrp="1"/>
          </p:cNvSpPr>
          <p:nvPr>
            <p:ph type="body" sz="quarter" idx="10"/>
          </p:nvPr>
        </p:nvSpPr>
        <p:spPr>
          <a:xfrm>
            <a:off x="817034" y="2087563"/>
            <a:ext cx="10801351" cy="2791786"/>
          </a:xfrm>
        </p:spPr>
        <p:txBody>
          <a:bodyPr lIns="91440" tIns="45720" rIns="91440" bIns="45720" anchor="t"/>
          <a:lstStyle/>
          <a:p>
            <a:pPr marL="285750" indent="-285750">
              <a:spcBef>
                <a:spcPts val="600"/>
              </a:spcBef>
              <a:spcAft>
                <a:spcPts val="600"/>
              </a:spcAft>
              <a:buFont typeface="Symbol"/>
              <a:buChar char="•"/>
            </a:pPr>
            <a:r>
              <a:rPr lang="en-US" sz="2000" u="sng" dirty="0">
                <a:latin typeface="+mn-lt"/>
                <a:cs typeface="Arial"/>
                <a:hlinkClick r:id="rId3"/>
              </a:rPr>
              <a:t>ORCID</a:t>
            </a:r>
            <a:r>
              <a:rPr lang="en-US" sz="2000" dirty="0">
                <a:latin typeface="+mn-lt"/>
                <a:cs typeface="Arial"/>
              </a:rPr>
              <a:t> – A free online platform that connects and disseminates your research</a:t>
            </a:r>
          </a:p>
          <a:p>
            <a:pPr marL="285750" indent="-285750">
              <a:spcBef>
                <a:spcPts val="600"/>
              </a:spcBef>
              <a:spcAft>
                <a:spcPts val="600"/>
              </a:spcAft>
              <a:buFont typeface="Symbol"/>
              <a:buChar char="•"/>
            </a:pPr>
            <a:r>
              <a:rPr lang="en-US" sz="2000" u="sng" dirty="0">
                <a:latin typeface="+mn-lt"/>
                <a:cs typeface="Arial"/>
                <a:hlinkClick r:id="rId4"/>
              </a:rPr>
              <a:t>Google Scholar Profile</a:t>
            </a:r>
            <a:r>
              <a:rPr lang="en-US" sz="2000" dirty="0">
                <a:latin typeface="+mn-lt"/>
                <a:cs typeface="Arial"/>
              </a:rPr>
              <a:t> - a simple way to broadcast your scholarly work and search for scholarly literature</a:t>
            </a:r>
          </a:p>
          <a:p>
            <a:pPr marL="285750" indent="-285750">
              <a:spcBef>
                <a:spcPts val="600"/>
              </a:spcBef>
              <a:spcAft>
                <a:spcPts val="600"/>
              </a:spcAft>
              <a:buFont typeface="Symbol"/>
              <a:buChar char="•"/>
            </a:pPr>
            <a:r>
              <a:rPr lang="en-US" sz="2000" dirty="0">
                <a:latin typeface="+mn-lt"/>
                <a:cs typeface="Arial"/>
                <a:hlinkClick r:id="rId5"/>
              </a:rPr>
              <a:t>Web of Science</a:t>
            </a:r>
            <a:r>
              <a:rPr lang="en-US" sz="2000" dirty="0">
                <a:latin typeface="+mn-lt"/>
                <a:cs typeface="Arial"/>
              </a:rPr>
              <a:t> - index of world's leading scholarly journals, including cited reference searching and filters for quality</a:t>
            </a:r>
            <a:endParaRPr lang="en-US" sz="2000" dirty="0">
              <a:latin typeface="+mn-lt"/>
              <a:hlinkClick r:id="" action="ppaction://noaction"/>
            </a:endParaRPr>
          </a:p>
          <a:p>
            <a:pPr marL="285750" indent="-285750">
              <a:spcBef>
                <a:spcPts val="600"/>
              </a:spcBef>
              <a:spcAft>
                <a:spcPts val="600"/>
              </a:spcAft>
              <a:buFont typeface="Symbol"/>
              <a:buChar char="•"/>
            </a:pPr>
            <a:r>
              <a:rPr lang="en-US" sz="2000" dirty="0">
                <a:latin typeface="+mn-lt"/>
                <a:cs typeface="Arial"/>
                <a:hlinkClick r:id="rId6"/>
              </a:rPr>
              <a:t>Scopus</a:t>
            </a:r>
            <a:r>
              <a:rPr lang="en-US" sz="2000" dirty="0">
                <a:latin typeface="+mn-lt"/>
                <a:cs typeface="Arial"/>
              </a:rPr>
              <a:t>- comprehensive, multi-disciplinary abstract and citation database</a:t>
            </a:r>
          </a:p>
          <a:p>
            <a:pPr marL="285750" indent="-285750">
              <a:spcBef>
                <a:spcPts val="600"/>
              </a:spcBef>
              <a:spcAft>
                <a:spcPts val="600"/>
              </a:spcAft>
              <a:buFont typeface="Symbol"/>
              <a:buChar char="•"/>
            </a:pPr>
            <a:r>
              <a:rPr lang="en-US" sz="2000" dirty="0">
                <a:latin typeface="+mn-lt"/>
                <a:cs typeface="Arial"/>
                <a:hlinkClick r:id="rId7"/>
              </a:rPr>
              <a:t>PubMed</a:t>
            </a:r>
            <a:r>
              <a:rPr lang="en-US" sz="2000" dirty="0">
                <a:latin typeface="+mn-lt"/>
                <a:cs typeface="Arial"/>
              </a:rPr>
              <a:t> for medical research in a broad context</a:t>
            </a:r>
            <a:endParaRPr lang="en-US" sz="2000" dirty="0">
              <a:latin typeface="+mn-lt"/>
              <a:hlinkClick r:id="rId6">
                <a:extLst>
                  <a:ext uri="{A12FA001-AC4F-418D-AE19-62706E023703}">
                    <ahyp:hlinkClr xmlns:ahyp="http://schemas.microsoft.com/office/drawing/2018/hyperlinkcolor" val="tx"/>
                  </a:ext>
                </a:extLst>
              </a:hlinkClick>
            </a:endParaRPr>
          </a:p>
        </p:txBody>
      </p:sp>
      <p:sp>
        <p:nvSpPr>
          <p:cNvPr id="4" name="TextBox 3">
            <a:extLst>
              <a:ext uri="{FF2B5EF4-FFF2-40B4-BE49-F238E27FC236}">
                <a16:creationId xmlns:a16="http://schemas.microsoft.com/office/drawing/2014/main" id="{7EF4278A-0AC3-9865-2883-18F486F64A75}"/>
              </a:ext>
            </a:extLst>
          </p:cNvPr>
          <p:cNvSpPr txBox="1"/>
          <p:nvPr/>
        </p:nvSpPr>
        <p:spPr>
          <a:xfrm>
            <a:off x="1837438" y="5256933"/>
            <a:ext cx="8760541"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3200" b="1" i="1" dirty="0">
                <a:latin typeface="+mn-lt"/>
                <a:cs typeface="Arial"/>
              </a:rPr>
              <a:t>What are other tools / resources you've used?</a:t>
            </a:r>
          </a:p>
        </p:txBody>
      </p:sp>
    </p:spTree>
    <p:extLst>
      <p:ext uri="{BB962C8B-B14F-4D97-AF65-F5344CB8AC3E}">
        <p14:creationId xmlns:p14="http://schemas.microsoft.com/office/powerpoint/2010/main" val="1461198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824E2-5636-ADE8-7CFD-03845A83A540}"/>
              </a:ext>
            </a:extLst>
          </p:cNvPr>
          <p:cNvSpPr>
            <a:spLocks noGrp="1"/>
          </p:cNvSpPr>
          <p:nvPr>
            <p:ph type="title"/>
          </p:nvPr>
        </p:nvSpPr>
        <p:spPr>
          <a:xfrm>
            <a:off x="567309" y="994016"/>
            <a:ext cx="10972800" cy="1093547"/>
          </a:xfrm>
        </p:spPr>
        <p:txBody>
          <a:bodyPr/>
          <a:lstStyle/>
          <a:p>
            <a:r>
              <a:rPr lang="en-US" dirty="0"/>
              <a:t>Webinar series from Livestock Systems Innovation Lab</a:t>
            </a:r>
          </a:p>
        </p:txBody>
      </p:sp>
      <p:sp>
        <p:nvSpPr>
          <p:cNvPr id="3" name="Text Placeholder 2">
            <a:extLst>
              <a:ext uri="{FF2B5EF4-FFF2-40B4-BE49-F238E27FC236}">
                <a16:creationId xmlns:a16="http://schemas.microsoft.com/office/drawing/2014/main" id="{49201C02-D57D-F00E-F645-26CAD01A693C}"/>
              </a:ext>
            </a:extLst>
          </p:cNvPr>
          <p:cNvSpPr>
            <a:spLocks noGrp="1"/>
          </p:cNvSpPr>
          <p:nvPr>
            <p:ph type="body" sz="quarter" idx="10"/>
          </p:nvPr>
        </p:nvSpPr>
        <p:spPr/>
        <p:txBody>
          <a:bodyPr/>
          <a:lstStyle/>
          <a:p>
            <a:pPr marL="342900" marR="0" lvl="0" indent="-342900">
              <a:spcBef>
                <a:spcPts val="1200"/>
              </a:spcBef>
              <a:spcAft>
                <a:spcPts val="1200"/>
              </a:spcAft>
              <a:buFont typeface="Symbol" pitchFamily="2" charset="2"/>
              <a:buChar char=""/>
            </a:pPr>
            <a:endParaRPr lang="en-US" sz="2400" u="sng" kern="100" dirty="0">
              <a:solidFill>
                <a:srgbClr val="467886"/>
              </a:solidFill>
              <a:effectLst/>
              <a:latin typeface="+mn-lt"/>
              <a:ea typeface="Aptos" panose="020B0004020202020204" pitchFamily="34" charset="0"/>
              <a:cs typeface="Calibri" panose="020F0502020204030204" pitchFamily="34" charset="0"/>
              <a:hlinkClick r:id="rId3"/>
            </a:endParaRPr>
          </a:p>
          <a:p>
            <a:pPr marL="342900" marR="0" lvl="0" indent="-342900">
              <a:spcBef>
                <a:spcPts val="1200"/>
              </a:spcBef>
              <a:spcAft>
                <a:spcPts val="1200"/>
              </a:spcAft>
              <a:buFont typeface="Symbol" pitchFamily="2" charset="2"/>
              <a:buChar char=""/>
            </a:pPr>
            <a:r>
              <a:rPr lang="en-US" sz="2400" u="sng" kern="100" dirty="0">
                <a:solidFill>
                  <a:srgbClr val="467886"/>
                </a:solidFill>
                <a:effectLst/>
                <a:latin typeface="+mn-lt"/>
                <a:ea typeface="Aptos" panose="020B0004020202020204" pitchFamily="34" charset="0"/>
                <a:cs typeface="Calibri" panose="020F0502020204030204" pitchFamily="34" charset="0"/>
                <a:hlinkClick r:id="rId3"/>
              </a:rPr>
              <a:t>Library Access for Success</a:t>
            </a:r>
            <a:endParaRPr lang="en-US" sz="2400" kern="100" dirty="0">
              <a:effectLst/>
              <a:latin typeface="+mn-lt"/>
              <a:ea typeface="Aptos" panose="020B0004020202020204" pitchFamily="34" charset="0"/>
              <a:cs typeface="Times New Roman" panose="02020603050405020304" pitchFamily="18" charset="0"/>
            </a:endParaRPr>
          </a:p>
          <a:p>
            <a:pPr marL="342900" marR="0" lvl="0" indent="-342900">
              <a:spcBef>
                <a:spcPts val="1200"/>
              </a:spcBef>
              <a:spcAft>
                <a:spcPts val="1200"/>
              </a:spcAft>
              <a:buFont typeface="Symbol" pitchFamily="2" charset="2"/>
              <a:buChar char=""/>
            </a:pPr>
            <a:r>
              <a:rPr lang="en-US" sz="2400" u="sng" kern="100" dirty="0">
                <a:solidFill>
                  <a:srgbClr val="467886"/>
                </a:solidFill>
                <a:effectLst/>
                <a:latin typeface="+mn-lt"/>
                <a:ea typeface="Aptos" panose="020B0004020202020204" pitchFamily="34" charset="0"/>
                <a:cs typeface="Calibri" panose="020F0502020204030204" pitchFamily="34" charset="0"/>
                <a:hlinkClick r:id="rId4"/>
              </a:rPr>
              <a:t>Maximizing Your Research Impact</a:t>
            </a:r>
            <a:endParaRPr lang="en-US" sz="2400" kern="100" dirty="0">
              <a:latin typeface="+mn-lt"/>
              <a:ea typeface="Aptos" panose="020B0004020202020204" pitchFamily="34" charset="0"/>
              <a:cs typeface="Times New Roman" panose="02020603050405020304" pitchFamily="18" charset="0"/>
            </a:endParaRPr>
          </a:p>
          <a:p>
            <a:pPr marL="342900" marR="0" lvl="0" indent="-342900">
              <a:spcBef>
                <a:spcPts val="1200"/>
              </a:spcBef>
              <a:spcAft>
                <a:spcPts val="1200"/>
              </a:spcAft>
              <a:buFont typeface="Symbol" pitchFamily="2" charset="2"/>
              <a:buChar char=""/>
            </a:pPr>
            <a:r>
              <a:rPr lang="en-US" sz="2400" u="sng" dirty="0">
                <a:solidFill>
                  <a:srgbClr val="467886"/>
                </a:solidFill>
                <a:effectLst/>
                <a:latin typeface="+mn-lt"/>
                <a:ea typeface="Aptos" panose="020B0004020202020204" pitchFamily="34" charset="0"/>
                <a:cs typeface="Calibri" panose="020F0502020204030204" pitchFamily="34" charset="0"/>
                <a:hlinkClick r:id="rId5"/>
              </a:rPr>
              <a:t>Publishing Best Practices</a:t>
            </a:r>
            <a:r>
              <a:rPr lang="en-US" sz="2400" dirty="0">
                <a:effectLst/>
                <a:latin typeface="+mn-lt"/>
              </a:rPr>
              <a:t> </a:t>
            </a:r>
            <a:endParaRPr lang="en-US" sz="2400" dirty="0">
              <a:latin typeface="+mn-lt"/>
            </a:endParaRPr>
          </a:p>
        </p:txBody>
      </p:sp>
    </p:spTree>
    <p:extLst>
      <p:ext uri="{BB962C8B-B14F-4D97-AF65-F5344CB8AC3E}">
        <p14:creationId xmlns:p14="http://schemas.microsoft.com/office/powerpoint/2010/main" val="487224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BE29C-6996-8AA6-F40C-35610987B16E}"/>
              </a:ext>
            </a:extLst>
          </p:cNvPr>
          <p:cNvSpPr>
            <a:spLocks noGrp="1"/>
          </p:cNvSpPr>
          <p:nvPr>
            <p:ph type="title"/>
          </p:nvPr>
        </p:nvSpPr>
        <p:spPr/>
        <p:txBody>
          <a:bodyPr/>
          <a:lstStyle/>
          <a:p>
            <a:r>
              <a:rPr lang="en-US" dirty="0"/>
              <a:t>questions</a:t>
            </a:r>
          </a:p>
        </p:txBody>
      </p:sp>
      <p:sp>
        <p:nvSpPr>
          <p:cNvPr id="3" name="Text Placeholder 2">
            <a:extLst>
              <a:ext uri="{FF2B5EF4-FFF2-40B4-BE49-F238E27FC236}">
                <a16:creationId xmlns:a16="http://schemas.microsoft.com/office/drawing/2014/main" id="{7813C943-8CC7-7A04-610C-5FB9E422DFF5}"/>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616654483"/>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61b3b28-d0d1-4ef7-b1c3-ec44b5456104">
      <Terms xmlns="http://schemas.microsoft.com/office/infopath/2007/PartnerControls"/>
    </lcf76f155ced4ddcb4097134ff3c332f>
    <TaxCatchAll xmlns="6cf162d2-e41b-4ca0-99ce-78a84012f95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2A81EE5CB09F40A7B9F58E9EF27807" ma:contentTypeVersion="13" ma:contentTypeDescription="Create a new document." ma:contentTypeScope="" ma:versionID="0fcda66826a92cb69eb3d8dd19e90695">
  <xsd:schema xmlns:xsd="http://www.w3.org/2001/XMLSchema" xmlns:xs="http://www.w3.org/2001/XMLSchema" xmlns:p="http://schemas.microsoft.com/office/2006/metadata/properties" xmlns:ns2="361b3b28-d0d1-4ef7-b1c3-ec44b5456104" xmlns:ns3="6cf162d2-e41b-4ca0-99ce-78a84012f953" targetNamespace="http://schemas.microsoft.com/office/2006/metadata/properties" ma:root="true" ma:fieldsID="0f606a275267ab2aa1aac68b87e49fa3" ns2:_="" ns3:_="">
    <xsd:import namespace="361b3b28-d0d1-4ef7-b1c3-ec44b5456104"/>
    <xsd:import namespace="6cf162d2-e41b-4ca0-99ce-78a84012f95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1b3b28-d0d1-4ef7-b1c3-ec44b5456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cf162d2-e41b-4ca0-99ce-78a84012f95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9528e41-d9c5-4644-8f80-8367a6bf189d}" ma:internalName="TaxCatchAll" ma:showField="CatchAllData" ma:web="6cf162d2-e41b-4ca0-99ce-78a84012f9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BEC582-9393-41AE-8057-68B6D767470C}">
  <ds:schemaRefs>
    <ds:schemaRef ds:uri="http://purl.org/dc/elements/1.1/"/>
    <ds:schemaRef ds:uri="http://schemas.microsoft.com/office/2006/documentManagement/types"/>
    <ds:schemaRef ds:uri="3924e43b-ab35-4ca7-9297-ce8abea5a429"/>
    <ds:schemaRef ds:uri="http://purl.org/dc/dcmitype/"/>
    <ds:schemaRef ds:uri="75826b5d-971e-4109-a7c4-5eab32823b38"/>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http://purl.org/dc/terms/"/>
    <ds:schemaRef ds:uri="361b3b28-d0d1-4ef7-b1c3-ec44b5456104"/>
    <ds:schemaRef ds:uri="6cf162d2-e41b-4ca0-99ce-78a84012f953"/>
  </ds:schemaRefs>
</ds:datastoreItem>
</file>

<file path=customXml/itemProps2.xml><?xml version="1.0" encoding="utf-8"?>
<ds:datastoreItem xmlns:ds="http://schemas.openxmlformats.org/officeDocument/2006/customXml" ds:itemID="{E9A92F9C-931E-4EF5-83B1-D237019A0695}">
  <ds:schemaRefs>
    <ds:schemaRef ds:uri="http://schemas.microsoft.com/sharepoint/v3/contenttype/forms"/>
  </ds:schemaRefs>
</ds:datastoreItem>
</file>

<file path=customXml/itemProps3.xml><?xml version="1.0" encoding="utf-8"?>
<ds:datastoreItem xmlns:ds="http://schemas.openxmlformats.org/officeDocument/2006/customXml" ds:itemID="{40142929-CC68-43C0-A451-FB69152A5A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61b3b28-d0d1-4ef7-b1c3-ec44b5456104"/>
    <ds:schemaRef ds:uri="6cf162d2-e41b-4ca0-99ce-78a84012f95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369</TotalTime>
  <Words>644</Words>
  <Application>Microsoft Macintosh PowerPoint</Application>
  <PresentationFormat>Widescreen</PresentationFormat>
  <Paragraphs>64</Paragraphs>
  <Slides>12</Slides>
  <Notes>8</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12</vt:i4>
      </vt:variant>
    </vt:vector>
  </HeadingPairs>
  <TitlesOfParts>
    <vt:vector size="22" baseType="lpstr">
      <vt:lpstr>Arial</vt:lpstr>
      <vt:lpstr>Calibri</vt:lpstr>
      <vt:lpstr>Courier New</vt:lpstr>
      <vt:lpstr>Gill Sans MT</vt:lpstr>
      <vt:lpstr>Symbol</vt:lpstr>
      <vt:lpstr>Title Slide</vt:lpstr>
      <vt:lpstr>Content Slides</vt:lpstr>
      <vt:lpstr>Feed the Future-only branded blank</vt:lpstr>
      <vt:lpstr>1_Feed the Future-only branded blank</vt:lpstr>
      <vt:lpstr>Closing Slides</vt:lpstr>
      <vt:lpstr>PowerPoint Presentation</vt:lpstr>
      <vt:lpstr>Outline</vt:lpstr>
      <vt:lpstr>Research facilitation tools</vt:lpstr>
      <vt:lpstr>Reference management</vt:lpstr>
      <vt:lpstr>Writing and transcription</vt:lpstr>
      <vt:lpstr>Research management &amp; Collaboration</vt:lpstr>
      <vt:lpstr>Maximizing research identity &amp; Impact</vt:lpstr>
      <vt:lpstr>Webinar series from Livestock Systems Innovation Lab</vt:lpstr>
      <vt:lpstr>questions</vt:lpstr>
      <vt:lpstr>After Lunch – writing block</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Bohn,Andrea B</dc:creator>
  <cp:lastModifiedBy>Ludgate,Nargiza</cp:lastModifiedBy>
  <cp:revision>76</cp:revision>
  <dcterms:created xsi:type="dcterms:W3CDTF">2020-08-12T18:37:35Z</dcterms:created>
  <dcterms:modified xsi:type="dcterms:W3CDTF">2024-11-13T20:02:01Z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0x010100482A81EE5CB09F40A7B9F58E9EF27807</vt:lpwstr>
  </property>
  <property fmtid="{D5CDD505-2E9C-101B-9397-08002B2CF9AE}" pid="3" name="MediaServiceImageTags">
    <vt:lpwstr/>
  </property>
</Properties>
</file>