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01" r:id="rId8"/>
  </p:sldMasterIdLst>
  <p:notesMasterIdLst>
    <p:notesMasterId r:id="rId22"/>
  </p:notesMasterIdLst>
  <p:handoutMasterIdLst>
    <p:handoutMasterId r:id="rId23"/>
  </p:handoutMasterIdLst>
  <p:sldIdLst>
    <p:sldId id="534" r:id="rId9"/>
    <p:sldId id="679" r:id="rId10"/>
    <p:sldId id="684" r:id="rId11"/>
    <p:sldId id="685" r:id="rId12"/>
    <p:sldId id="686" r:id="rId13"/>
    <p:sldId id="687" r:id="rId14"/>
    <p:sldId id="688" r:id="rId15"/>
    <p:sldId id="690" r:id="rId16"/>
    <p:sldId id="689" r:id="rId17"/>
    <p:sldId id="691" r:id="rId18"/>
    <p:sldId id="692" r:id="rId19"/>
    <p:sldId id="681" r:id="rId20"/>
    <p:sldId id="28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BAB" lastIdx="2" clrIdx="0">
    <p:extLst>
      <p:ext uri="{19B8F6BF-5375-455C-9EA6-DF929625EA0E}">
        <p15:presenceInfo xmlns:p15="http://schemas.microsoft.com/office/powerpoint/2012/main" userId="Bohn, Andrea B" providerId="None"/>
      </p:ext>
    </p:extLst>
  </p:cmAuthor>
  <p:cmAuthor id="2" name="Bohn,Andrea B" initials="BB" lastIdx="10" clrIdx="1">
    <p:extLst>
      <p:ext uri="{19B8F6BF-5375-455C-9EA6-DF929625EA0E}">
        <p15:presenceInfo xmlns:p15="http://schemas.microsoft.com/office/powerpoint/2012/main" userId="S::abohn@ufl.edu::58db57ce-5f1e-4d64-b1fa-7bf285c7878e" providerId="AD"/>
      </p:ext>
    </p:extLst>
  </p:cmAuthor>
  <p:cmAuthor id="3" name="Adesogan,Adegbola Tolulope" initials="AT" lastIdx="3" clrIdx="2">
    <p:extLst>
      <p:ext uri="{19B8F6BF-5375-455C-9EA6-DF929625EA0E}">
        <p15:presenceInfo xmlns:p15="http://schemas.microsoft.com/office/powerpoint/2012/main" userId="S::adesogan@ufl.edu::30155982-3e4f-4872-a50f-18c4bcde243b" providerId="AD"/>
      </p:ext>
    </p:extLst>
  </p:cmAuthor>
  <p:cmAuthor id="4" name="Hendrickx,Saskia" initials="He" lastIdx="3" clrIdx="3">
    <p:extLst>
      <p:ext uri="{19B8F6BF-5375-455C-9EA6-DF929625EA0E}">
        <p15:presenceInfo xmlns:p15="http://schemas.microsoft.com/office/powerpoint/2012/main" userId="S::scjhendrickx@ufl.edu::2928d953-128c-4a0f-b0b0-7a9540af4d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7C9A"/>
    <a:srgbClr val="4799B5"/>
    <a:srgbClr val="2C558B"/>
    <a:srgbClr val="D37D28"/>
    <a:srgbClr val="558BFF"/>
    <a:srgbClr val="94A545"/>
    <a:srgbClr val="000000"/>
    <a:srgbClr val="3C7E94"/>
    <a:srgbClr val="BA6324"/>
    <a:srgbClr val="788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2763F-99A9-46DB-BC8B-41E35EC8548F}" v="2" dt="2024-09-24T10:00:24.4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6"/>
    <p:restoredTop sz="95046" autoAdjust="0"/>
  </p:normalViewPr>
  <p:slideViewPr>
    <p:cSldViewPr snapToGrid="0">
      <p:cViewPr varScale="1">
        <p:scale>
          <a:sx n="106" d="100"/>
          <a:sy n="106" d="100"/>
        </p:scale>
        <p:origin x="744" y="17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yndev" userId="S::taryndev_gmail.com#ext#@uflorida.onmicrosoft.com::81c77233-f19a-4c58-8789-02fb8ac1a8fe" providerId="AD" clId="Web-{0970C2C4-6369-0B65-F697-30160C52A2FD}"/>
    <pc:docChg chg="addSld modSld">
      <pc:chgData name="taryndev" userId="S::taryndev_gmail.com#ext#@uflorida.onmicrosoft.com::81c77233-f19a-4c58-8789-02fb8ac1a8fe" providerId="AD" clId="Web-{0970C2C4-6369-0B65-F697-30160C52A2FD}" dt="2024-09-15T00:01:40.136" v="1926" actId="20577"/>
      <pc:docMkLst>
        <pc:docMk/>
      </pc:docMkLst>
      <pc:sldChg chg="modSp">
        <pc:chgData name="taryndev" userId="S::taryndev_gmail.com#ext#@uflorida.onmicrosoft.com::81c77233-f19a-4c58-8789-02fb8ac1a8fe" providerId="AD" clId="Web-{0970C2C4-6369-0B65-F697-30160C52A2FD}" dt="2024-09-14T22:37:57.731" v="45" actId="20577"/>
        <pc:sldMkLst>
          <pc:docMk/>
          <pc:sldMk cId="3544771761" sldId="679"/>
        </pc:sldMkLst>
        <pc:spChg chg="mod">
          <ac:chgData name="taryndev" userId="S::taryndev_gmail.com#ext#@uflorida.onmicrosoft.com::81c77233-f19a-4c58-8789-02fb8ac1a8fe" providerId="AD" clId="Web-{0970C2C4-6369-0B65-F697-30160C52A2FD}" dt="2024-09-14T22:37:57.731" v="45" actId="20577"/>
          <ac:spMkLst>
            <pc:docMk/>
            <pc:sldMk cId="3544771761" sldId="679"/>
            <ac:spMk id="3" creationId="{042AE1EF-FA03-4965-B85D-64572216851B}"/>
          </ac:spMkLst>
        </pc:spChg>
      </pc:sldChg>
      <pc:sldChg chg="modSp modNotes">
        <pc:chgData name="taryndev" userId="S::taryndev_gmail.com#ext#@uflorida.onmicrosoft.com::81c77233-f19a-4c58-8789-02fb8ac1a8fe" providerId="AD" clId="Web-{0970C2C4-6369-0B65-F697-30160C52A2FD}" dt="2024-09-14T22:41:43.737" v="280"/>
        <pc:sldMkLst>
          <pc:docMk/>
          <pc:sldMk cId="935934768" sldId="684"/>
        </pc:sldMkLst>
        <pc:spChg chg="mod">
          <ac:chgData name="taryndev" userId="S::taryndev_gmail.com#ext#@uflorida.onmicrosoft.com::81c77233-f19a-4c58-8789-02fb8ac1a8fe" providerId="AD" clId="Web-{0970C2C4-6369-0B65-F697-30160C52A2FD}" dt="2024-09-14T22:38:11.653" v="55" actId="20577"/>
          <ac:spMkLst>
            <pc:docMk/>
            <pc:sldMk cId="935934768" sldId="684"/>
            <ac:spMk id="2" creationId="{FDBDFBEF-3337-4268-8A66-2141B7DAF18E}"/>
          </ac:spMkLst>
        </pc:spChg>
        <pc:spChg chg="mod">
          <ac:chgData name="taryndev" userId="S::taryndev_gmail.com#ext#@uflorida.onmicrosoft.com::81c77233-f19a-4c58-8789-02fb8ac1a8fe" providerId="AD" clId="Web-{0970C2C4-6369-0B65-F697-30160C52A2FD}" dt="2024-09-14T22:41:08.611" v="262" actId="20577"/>
          <ac:spMkLst>
            <pc:docMk/>
            <pc:sldMk cId="935934768" sldId="684"/>
            <ac:spMk id="3" creationId="{042AE1EF-FA03-4965-B85D-64572216851B}"/>
          </ac:spMkLst>
        </pc:spChg>
      </pc:sldChg>
      <pc:sldChg chg="addSp modSp modNotes">
        <pc:chgData name="taryndev" userId="S::taryndev_gmail.com#ext#@uflorida.onmicrosoft.com::81c77233-f19a-4c58-8789-02fb8ac1a8fe" providerId="AD" clId="Web-{0970C2C4-6369-0B65-F697-30160C52A2FD}" dt="2024-09-14T22:45:42.424" v="533" actId="20577"/>
        <pc:sldMkLst>
          <pc:docMk/>
          <pc:sldMk cId="3896925542" sldId="685"/>
        </pc:sldMkLst>
        <pc:spChg chg="mod">
          <ac:chgData name="taryndev" userId="S::taryndev_gmail.com#ext#@uflorida.onmicrosoft.com::81c77233-f19a-4c58-8789-02fb8ac1a8fe" providerId="AD" clId="Web-{0970C2C4-6369-0B65-F697-30160C52A2FD}" dt="2024-09-14T22:45:42.424" v="533" actId="20577"/>
          <ac:spMkLst>
            <pc:docMk/>
            <pc:sldMk cId="3896925542" sldId="685"/>
            <ac:spMk id="2" creationId="{FDBDFBEF-3337-4268-8A66-2141B7DAF18E}"/>
          </ac:spMkLst>
        </pc:spChg>
        <pc:spChg chg="mod">
          <ac:chgData name="taryndev" userId="S::taryndev_gmail.com#ext#@uflorida.onmicrosoft.com::81c77233-f19a-4c58-8789-02fb8ac1a8fe" providerId="AD" clId="Web-{0970C2C4-6369-0B65-F697-30160C52A2FD}" dt="2024-09-14T22:43:48.640" v="439" actId="1076"/>
          <ac:spMkLst>
            <pc:docMk/>
            <pc:sldMk cId="3896925542" sldId="685"/>
            <ac:spMk id="3" creationId="{042AE1EF-FA03-4965-B85D-64572216851B}"/>
          </ac:spMkLst>
        </pc:spChg>
        <pc:spChg chg="add mod">
          <ac:chgData name="taryndev" userId="S::taryndev_gmail.com#ext#@uflorida.onmicrosoft.com::81c77233-f19a-4c58-8789-02fb8ac1a8fe" providerId="AD" clId="Web-{0970C2C4-6369-0B65-F697-30160C52A2FD}" dt="2024-09-14T22:45:36.768" v="532" actId="20577"/>
          <ac:spMkLst>
            <pc:docMk/>
            <pc:sldMk cId="3896925542" sldId="685"/>
            <ac:spMk id="5" creationId="{6FD2F07C-41AE-3D57-1C71-25A0AC0F8195}"/>
          </ac:spMkLst>
        </pc:spChg>
      </pc:sldChg>
      <pc:sldChg chg="modSp modNotes">
        <pc:chgData name="taryndev" userId="S::taryndev_gmail.com#ext#@uflorida.onmicrosoft.com::81c77233-f19a-4c58-8789-02fb8ac1a8fe" providerId="AD" clId="Web-{0970C2C4-6369-0B65-F697-30160C52A2FD}" dt="2024-09-14T22:52:10.450" v="895"/>
        <pc:sldMkLst>
          <pc:docMk/>
          <pc:sldMk cId="1461198327" sldId="686"/>
        </pc:sldMkLst>
        <pc:spChg chg="mod">
          <ac:chgData name="taryndev" userId="S::taryndev_gmail.com#ext#@uflorida.onmicrosoft.com::81c77233-f19a-4c58-8789-02fb8ac1a8fe" providerId="AD" clId="Web-{0970C2C4-6369-0B65-F697-30160C52A2FD}" dt="2024-09-14T22:45:59.784" v="539" actId="20577"/>
          <ac:spMkLst>
            <pc:docMk/>
            <pc:sldMk cId="1461198327" sldId="686"/>
            <ac:spMk id="2" creationId="{FDBDFBEF-3337-4268-8A66-2141B7DAF18E}"/>
          </ac:spMkLst>
        </pc:spChg>
        <pc:spChg chg="mod">
          <ac:chgData name="taryndev" userId="S::taryndev_gmail.com#ext#@uflorida.onmicrosoft.com::81c77233-f19a-4c58-8789-02fb8ac1a8fe" providerId="AD" clId="Web-{0970C2C4-6369-0B65-F697-30160C52A2FD}" dt="2024-09-14T22:52:04.043" v="894" actId="20577"/>
          <ac:spMkLst>
            <pc:docMk/>
            <pc:sldMk cId="1461198327" sldId="686"/>
            <ac:spMk id="3" creationId="{042AE1EF-FA03-4965-B85D-64572216851B}"/>
          </ac:spMkLst>
        </pc:spChg>
      </pc:sldChg>
      <pc:sldChg chg="modSp new modNotes">
        <pc:chgData name="taryndev" userId="S::taryndev_gmail.com#ext#@uflorida.onmicrosoft.com::81c77233-f19a-4c58-8789-02fb8ac1a8fe" providerId="AD" clId="Web-{0970C2C4-6369-0B65-F697-30160C52A2FD}" dt="2024-09-14T23:53:14.840" v="1546" actId="20577"/>
        <pc:sldMkLst>
          <pc:docMk/>
          <pc:sldMk cId="1178050965" sldId="687"/>
        </pc:sldMkLst>
        <pc:spChg chg="mod">
          <ac:chgData name="taryndev" userId="S::taryndev_gmail.com#ext#@uflorida.onmicrosoft.com::81c77233-f19a-4c58-8789-02fb8ac1a8fe" providerId="AD" clId="Web-{0970C2C4-6369-0B65-F697-30160C52A2FD}" dt="2024-09-14T22:52:25.966" v="901" actId="20577"/>
          <ac:spMkLst>
            <pc:docMk/>
            <pc:sldMk cId="1178050965" sldId="687"/>
            <ac:spMk id="2" creationId="{36D7EECB-3118-612A-2DF2-04ABFCB721DC}"/>
          </ac:spMkLst>
        </pc:spChg>
        <pc:spChg chg="mod">
          <ac:chgData name="taryndev" userId="S::taryndev_gmail.com#ext#@uflorida.onmicrosoft.com::81c77233-f19a-4c58-8789-02fb8ac1a8fe" providerId="AD" clId="Web-{0970C2C4-6369-0B65-F697-30160C52A2FD}" dt="2024-09-14T23:53:14.840" v="1546" actId="20577"/>
          <ac:spMkLst>
            <pc:docMk/>
            <pc:sldMk cId="1178050965" sldId="687"/>
            <ac:spMk id="3" creationId="{0F52F2A8-02EB-8756-E18A-5D22FD7ED800}"/>
          </ac:spMkLst>
        </pc:spChg>
      </pc:sldChg>
      <pc:sldChg chg="modSp new modNotes">
        <pc:chgData name="taryndev" userId="S::taryndev_gmail.com#ext#@uflorida.onmicrosoft.com::81c77233-f19a-4c58-8789-02fb8ac1a8fe" providerId="AD" clId="Web-{0970C2C4-6369-0B65-F697-30160C52A2FD}" dt="2024-09-14T23:52:30.370" v="1525" actId="20577"/>
        <pc:sldMkLst>
          <pc:docMk/>
          <pc:sldMk cId="539899127" sldId="688"/>
        </pc:sldMkLst>
        <pc:spChg chg="mod">
          <ac:chgData name="taryndev" userId="S::taryndev_gmail.com#ext#@uflorida.onmicrosoft.com::81c77233-f19a-4c58-8789-02fb8ac1a8fe" providerId="AD" clId="Web-{0970C2C4-6369-0B65-F697-30160C52A2FD}" dt="2024-09-14T22:54:52.376" v="1100" actId="20577"/>
          <ac:spMkLst>
            <pc:docMk/>
            <pc:sldMk cId="539899127" sldId="688"/>
            <ac:spMk id="2" creationId="{FBFA09B3-8E0D-308C-458F-FA568258AC38}"/>
          </ac:spMkLst>
        </pc:spChg>
        <pc:spChg chg="mod">
          <ac:chgData name="taryndev" userId="S::taryndev_gmail.com#ext#@uflorida.onmicrosoft.com::81c77233-f19a-4c58-8789-02fb8ac1a8fe" providerId="AD" clId="Web-{0970C2C4-6369-0B65-F697-30160C52A2FD}" dt="2024-09-14T23:52:30.370" v="1525" actId="20577"/>
          <ac:spMkLst>
            <pc:docMk/>
            <pc:sldMk cId="539899127" sldId="688"/>
            <ac:spMk id="3" creationId="{15DA3E6F-3ED0-A285-26C6-15EFEFCD6CF8}"/>
          </ac:spMkLst>
        </pc:spChg>
      </pc:sldChg>
      <pc:sldChg chg="modSp new modNotes">
        <pc:chgData name="taryndev" userId="S::taryndev_gmail.com#ext#@uflorida.onmicrosoft.com::81c77233-f19a-4c58-8789-02fb8ac1a8fe" providerId="AD" clId="Web-{0970C2C4-6369-0B65-F697-30160C52A2FD}" dt="2024-09-14T23:59:48.367" v="1851" actId="20577"/>
        <pc:sldMkLst>
          <pc:docMk/>
          <pc:sldMk cId="3171301933" sldId="689"/>
        </pc:sldMkLst>
        <pc:spChg chg="mod">
          <ac:chgData name="taryndev" userId="S::taryndev_gmail.com#ext#@uflorida.onmicrosoft.com::81c77233-f19a-4c58-8789-02fb8ac1a8fe" providerId="AD" clId="Web-{0970C2C4-6369-0B65-F697-30160C52A2FD}" dt="2024-09-14T22:55:02.876" v="1115" actId="20577"/>
          <ac:spMkLst>
            <pc:docMk/>
            <pc:sldMk cId="3171301933" sldId="689"/>
            <ac:spMk id="2" creationId="{719B3ED8-0313-E4DC-DB80-FA1CA4DC66C0}"/>
          </ac:spMkLst>
        </pc:spChg>
        <pc:spChg chg="mod">
          <ac:chgData name="taryndev" userId="S::taryndev_gmail.com#ext#@uflorida.onmicrosoft.com::81c77233-f19a-4c58-8789-02fb8ac1a8fe" providerId="AD" clId="Web-{0970C2C4-6369-0B65-F697-30160C52A2FD}" dt="2024-09-14T23:59:48.367" v="1851" actId="20577"/>
          <ac:spMkLst>
            <pc:docMk/>
            <pc:sldMk cId="3171301933" sldId="689"/>
            <ac:spMk id="3" creationId="{AB676880-CCAB-2DB7-F9C1-6F0F692B43ED}"/>
          </ac:spMkLst>
        </pc:spChg>
      </pc:sldChg>
      <pc:sldChg chg="addSp modSp new modNotes">
        <pc:chgData name="taryndev" userId="S::taryndev_gmail.com#ext#@uflorida.onmicrosoft.com::81c77233-f19a-4c58-8789-02fb8ac1a8fe" providerId="AD" clId="Web-{0970C2C4-6369-0B65-F697-30160C52A2FD}" dt="2024-09-14T23:52:08.666" v="1520"/>
        <pc:sldMkLst>
          <pc:docMk/>
          <pc:sldMk cId="2131518608" sldId="690"/>
        </pc:sldMkLst>
        <pc:spChg chg="mod">
          <ac:chgData name="taryndev" userId="S::taryndev_gmail.com#ext#@uflorida.onmicrosoft.com::81c77233-f19a-4c58-8789-02fb8ac1a8fe" providerId="AD" clId="Web-{0970C2C4-6369-0B65-F697-30160C52A2FD}" dt="2024-09-14T23:47:24.689" v="1420" actId="20577"/>
          <ac:spMkLst>
            <pc:docMk/>
            <pc:sldMk cId="2131518608" sldId="690"/>
            <ac:spMk id="2" creationId="{3644561A-DAA9-A196-AC6D-6798D41C22F6}"/>
          </ac:spMkLst>
        </pc:spChg>
        <pc:spChg chg="mod">
          <ac:chgData name="taryndev" userId="S::taryndev_gmail.com#ext#@uflorida.onmicrosoft.com::81c77233-f19a-4c58-8789-02fb8ac1a8fe" providerId="AD" clId="Web-{0970C2C4-6369-0B65-F697-30160C52A2FD}" dt="2024-09-14T23:51:01.367" v="1513" actId="20577"/>
          <ac:spMkLst>
            <pc:docMk/>
            <pc:sldMk cId="2131518608" sldId="690"/>
            <ac:spMk id="3" creationId="{B2B10D9B-9B9B-0B8F-1B5B-0EACC0AB339E}"/>
          </ac:spMkLst>
        </pc:spChg>
        <pc:spChg chg="add mod">
          <ac:chgData name="taryndev" userId="S::taryndev_gmail.com#ext#@uflorida.onmicrosoft.com::81c77233-f19a-4c58-8789-02fb8ac1a8fe" providerId="AD" clId="Web-{0970C2C4-6369-0B65-F697-30160C52A2FD}" dt="2024-09-14T23:51:49.915" v="1518" actId="20577"/>
          <ac:spMkLst>
            <pc:docMk/>
            <pc:sldMk cId="2131518608" sldId="690"/>
            <ac:spMk id="5" creationId="{C91FD038-433D-8250-3400-868F1C779085}"/>
          </ac:spMkLst>
        </pc:spChg>
      </pc:sldChg>
      <pc:sldChg chg="modSp new">
        <pc:chgData name="taryndev" userId="S::taryndev_gmail.com#ext#@uflorida.onmicrosoft.com::81c77233-f19a-4c58-8789-02fb8ac1a8fe" providerId="AD" clId="Web-{0970C2C4-6369-0B65-F697-30160C52A2FD}" dt="2024-09-15T00:01:40.136" v="1926" actId="20577"/>
        <pc:sldMkLst>
          <pc:docMk/>
          <pc:sldMk cId="3227256475" sldId="691"/>
        </pc:sldMkLst>
        <pc:spChg chg="mod">
          <ac:chgData name="taryndev" userId="S::taryndev_gmail.com#ext#@uflorida.onmicrosoft.com::81c77233-f19a-4c58-8789-02fb8ac1a8fe" providerId="AD" clId="Web-{0970C2C4-6369-0B65-F697-30160C52A2FD}" dt="2024-09-15T00:00:23.555" v="1857" actId="20577"/>
          <ac:spMkLst>
            <pc:docMk/>
            <pc:sldMk cId="3227256475" sldId="691"/>
            <ac:spMk id="2" creationId="{B72FDF3D-64AB-0571-4CA7-3CC21713AF4D}"/>
          </ac:spMkLst>
        </pc:spChg>
        <pc:spChg chg="mod">
          <ac:chgData name="taryndev" userId="S::taryndev_gmail.com#ext#@uflorida.onmicrosoft.com::81c77233-f19a-4c58-8789-02fb8ac1a8fe" providerId="AD" clId="Web-{0970C2C4-6369-0B65-F697-30160C52A2FD}" dt="2024-09-15T00:01:40.136" v="1926" actId="20577"/>
          <ac:spMkLst>
            <pc:docMk/>
            <pc:sldMk cId="3227256475" sldId="691"/>
            <ac:spMk id="3" creationId="{C94C9C59-80BE-01DD-37B4-0ED7A9161F40}"/>
          </ac:spMkLst>
        </pc:spChg>
      </pc:sldChg>
    </pc:docChg>
  </pc:docChgLst>
  <pc:docChgLst>
    <pc:chgData clId="Web-{0970C2C4-6369-0B65-F697-30160C52A2FD}"/>
    <pc:docChg chg="modSld">
      <pc:chgData name="" userId="" providerId="" clId="Web-{0970C2C4-6369-0B65-F697-30160C52A2FD}" dt="2024-09-14T22:36:25.767" v="3" actId="20577"/>
      <pc:docMkLst>
        <pc:docMk/>
      </pc:docMkLst>
      <pc:sldChg chg="modSp">
        <pc:chgData name="" userId="" providerId="" clId="Web-{0970C2C4-6369-0B65-F697-30160C52A2FD}" dt="2024-09-14T22:36:25.767" v="3" actId="20577"/>
        <pc:sldMkLst>
          <pc:docMk/>
          <pc:sldMk cId="3544771761" sldId="679"/>
        </pc:sldMkLst>
        <pc:spChg chg="mod">
          <ac:chgData name="" userId="" providerId="" clId="Web-{0970C2C4-6369-0B65-F697-30160C52A2FD}" dt="2024-09-14T22:36:25.767" v="3" actId="20577"/>
          <ac:spMkLst>
            <pc:docMk/>
            <pc:sldMk cId="3544771761" sldId="679"/>
            <ac:spMk id="3" creationId="{042AE1EF-FA03-4965-B85D-64572216851B}"/>
          </ac:spMkLst>
        </pc:spChg>
      </pc:sldChg>
    </pc:docChg>
  </pc:docChgLst>
  <pc:docChgLst>
    <pc:chgData name="Ludgate,Nargiza" userId="S::rnargiza@ufl.edu::000fff5d-da05-4fb9-b2a4-d90a3fcede59" providerId="AD" clId="Web-{3CC2763F-99A9-46DB-BC8B-41E35EC8548F}"/>
    <pc:docChg chg="modSld">
      <pc:chgData name="Ludgate,Nargiza" userId="S::rnargiza@ufl.edu::000fff5d-da05-4fb9-b2a4-d90a3fcede59" providerId="AD" clId="Web-{3CC2763F-99A9-46DB-BC8B-41E35EC8548F}" dt="2024-09-24T10:00:24.458" v="1" actId="20577"/>
      <pc:docMkLst>
        <pc:docMk/>
      </pc:docMkLst>
      <pc:sldChg chg="modSp">
        <pc:chgData name="Ludgate,Nargiza" userId="S::rnargiza@ufl.edu::000fff5d-da05-4fb9-b2a4-d90a3fcede59" providerId="AD" clId="Web-{3CC2763F-99A9-46DB-BC8B-41E35EC8548F}" dt="2024-09-24T10:00:24.458" v="1" actId="20577"/>
        <pc:sldMkLst>
          <pc:docMk/>
          <pc:sldMk cId="3769536645" sldId="534"/>
        </pc:sldMkLst>
        <pc:spChg chg="mod">
          <ac:chgData name="Ludgate,Nargiza" userId="S::rnargiza@ufl.edu::000fff5d-da05-4fb9-b2a4-d90a3fcede59" providerId="AD" clId="Web-{3CC2763F-99A9-46DB-BC8B-41E35EC8548F}" dt="2024-09-24T10:00:24.458" v="1" actId="20577"/>
          <ac:spMkLst>
            <pc:docMk/>
            <pc:sldMk cId="3769536645" sldId="534"/>
            <ac:spMk id="6" creationId="{CC1D489F-21AD-45AD-AF3E-E7AC51A43FC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57200"/>
          </a:xfrm>
          <a:prstGeom prst="rect">
            <a:avLst/>
          </a:prstGeom>
        </p:spPr>
        <p:txBody>
          <a:bodyPr vert="horz" lIns="91438" tIns="45719" rIns="91438" bIns="45719" rtlCol="0"/>
          <a:lstStyle>
            <a:lvl1pPr algn="r">
              <a:defRPr sz="1200"/>
            </a:lvl1pPr>
          </a:lstStyle>
          <a:p>
            <a:fld id="{67F5253C-9A75-AF46-ACEE-EAEE5B05D801}" type="datetimeFigureOut">
              <a:rPr lang="en-US" smtClean="0"/>
              <a:pPr/>
              <a:t>11/13/24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8" tIns="45719" rIns="91438" bIns="45719" rtlCol="0" anchor="b"/>
          <a:lstStyle>
            <a:lvl1pPr algn="r">
              <a:defRPr sz="1200"/>
            </a:lvl1pPr>
          </a:lstStyle>
          <a:p>
            <a:fld id="{D1A940B9-CD79-EF4A-961D-7F81D59A9659}" type="slidenum">
              <a:rPr lang="en-US" smtClean="0"/>
              <a:pPr/>
              <a:t>‹#›</a:t>
            </a:fld>
            <a:endParaRPr lang="en-US" dirty="0"/>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dirty="0"/>
          </a:p>
        </p:txBody>
      </p:sp>
      <p:sp>
        <p:nvSpPr>
          <p:cNvPr id="3" name="Date Placeholder 2"/>
          <p:cNvSpPr>
            <a:spLocks noGrp="1"/>
          </p:cNvSpPr>
          <p:nvPr>
            <p:ph type="dt" idx="1"/>
          </p:nvPr>
        </p:nvSpPr>
        <p:spPr>
          <a:xfrm>
            <a:off x="3884614" y="0"/>
            <a:ext cx="2971800" cy="457200"/>
          </a:xfrm>
          <a:prstGeom prst="rect">
            <a:avLst/>
          </a:prstGeom>
        </p:spPr>
        <p:txBody>
          <a:bodyPr vert="horz" lIns="91438" tIns="45719" rIns="91438" bIns="45719" rtlCol="0"/>
          <a:lstStyle>
            <a:lvl1pPr algn="r">
              <a:defRPr sz="1200"/>
            </a:lvl1pPr>
          </a:lstStyle>
          <a:p>
            <a:fld id="{6B0B5A0C-4C94-FA4D-AE3B-06DAC0064AF4}" type="datetimeFigureOut">
              <a:rPr lang="en-US" smtClean="0"/>
              <a:pPr/>
              <a:t>11/13/24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8" tIns="45719" rIns="91438" bIns="45719" rtlCol="0" anchor="b"/>
          <a:lstStyle>
            <a:lvl1pPr algn="r">
              <a:defRPr sz="1200"/>
            </a:lvl1pPr>
          </a:lstStyle>
          <a:p>
            <a:fld id="{DD154D62-D7A5-D248-8B93-7A8623E1000B}" type="slidenum">
              <a:rPr lang="en-US" smtClean="0"/>
              <a:pPr/>
              <a:t>‹#›</a:t>
            </a:fld>
            <a:endParaRPr lang="en-US" dirty="0"/>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nature.com/nature/for-authors/supp-info#:~:text=Supplementary%20Information%20(SI)%20is%20peer,video%20clips%20or%20sound%20file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ature.com/nature/for-authors/supp-info#:~:text=Supplementary%20Information%20(SI)%20is%20peer,video%20clips%20or%20sound%20file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nature.com/nature/for-authors/supp-info#:~:text=Supplementary%20Information%20(SI)%20is%20peer,video%20clips%20or%20sound%20file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nature.com/nature/for-authors/supp-info#:~:text=Supplementary%20Information%20(SI)%20is%20peer,video%20clips%20or%20sound%20file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nature.com/sdata/policies/repositories"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authorservices.taylorandfrancis.com/data-sharing/share-your-data/repositorie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authorservices.taylorandfrancis.com/data-sharing/share-your-data/repositorie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1</a:t>
            </a:fld>
            <a:endParaRPr lang="en-US" dirty="0"/>
          </a:p>
        </p:txBody>
      </p:sp>
    </p:spTree>
    <p:extLst>
      <p:ext uri="{BB962C8B-B14F-4D97-AF65-F5344CB8AC3E}">
        <p14:creationId xmlns:p14="http://schemas.microsoft.com/office/powerpoint/2010/main" val="3931349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13</a:t>
            </a:fld>
            <a:endParaRPr lang="en-US" dirty="0"/>
          </a:p>
        </p:txBody>
      </p:sp>
    </p:spTree>
    <p:extLst>
      <p:ext uri="{BB962C8B-B14F-4D97-AF65-F5344CB8AC3E}">
        <p14:creationId xmlns:p14="http://schemas.microsoft.com/office/powerpoint/2010/main" val="118438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Source: "Supplementary Information," from </a:t>
            </a:r>
            <a:r>
              <a:rPr lang="en-US" i="1" dirty="0">
                <a:ea typeface="Calibri"/>
                <a:cs typeface="Calibri"/>
                <a:hlinkClick r:id="rId3"/>
              </a:rPr>
              <a:t>Nature</a:t>
            </a:r>
            <a:r>
              <a:rPr lang="en-US" dirty="0">
                <a:ea typeface="Calibri"/>
                <a:cs typeface="Calibri"/>
                <a:hlinkClick r:id="rId3"/>
              </a:rPr>
              <a:t> guidelines</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3</a:t>
            </a:fld>
            <a:endParaRPr lang="en-US" dirty="0"/>
          </a:p>
        </p:txBody>
      </p:sp>
    </p:spTree>
    <p:extLst>
      <p:ext uri="{BB962C8B-B14F-4D97-AF65-F5344CB8AC3E}">
        <p14:creationId xmlns:p14="http://schemas.microsoft.com/office/powerpoint/2010/main" val="3811064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"Supplementary Information," from </a:t>
            </a:r>
            <a:r>
              <a:rPr lang="en-US" i="1" dirty="0">
                <a:hlinkClick r:id="rId3"/>
              </a:rPr>
              <a:t>Nature</a:t>
            </a:r>
            <a:r>
              <a:rPr lang="en-US" dirty="0">
                <a:hlinkClick r:id="rId3"/>
              </a:rPr>
              <a:t> guidelines</a:t>
            </a:r>
            <a:endParaRPr lang="en-US" dirty="0"/>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4</a:t>
            </a:fld>
            <a:endParaRPr lang="en-US" dirty="0"/>
          </a:p>
        </p:txBody>
      </p:sp>
    </p:spTree>
    <p:extLst>
      <p:ext uri="{BB962C8B-B14F-4D97-AF65-F5344CB8AC3E}">
        <p14:creationId xmlns:p14="http://schemas.microsoft.com/office/powerpoint/2010/main" val="66213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"Supplementary Information," from </a:t>
            </a:r>
            <a:r>
              <a:rPr lang="en-US" i="1" dirty="0">
                <a:hlinkClick r:id="rId3"/>
              </a:rPr>
              <a:t>Nature</a:t>
            </a:r>
            <a:r>
              <a:rPr lang="en-US" dirty="0">
                <a:hlinkClick r:id="rId3"/>
              </a:rPr>
              <a:t> guidelines</a:t>
            </a:r>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5</a:t>
            </a:fld>
            <a:endParaRPr lang="en-US" dirty="0"/>
          </a:p>
        </p:txBody>
      </p:sp>
    </p:spTree>
    <p:extLst>
      <p:ext uri="{BB962C8B-B14F-4D97-AF65-F5344CB8AC3E}">
        <p14:creationId xmlns:p14="http://schemas.microsoft.com/office/powerpoint/2010/main" val="280864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"Supplementary Information," from </a:t>
            </a:r>
            <a:r>
              <a:rPr lang="en-US" i="1" dirty="0">
                <a:hlinkClick r:id="rId3"/>
              </a:rPr>
              <a:t>Nature</a:t>
            </a:r>
            <a:r>
              <a:rPr lang="en-US" dirty="0">
                <a:hlinkClick r:id="rId3"/>
              </a:rPr>
              <a:t> guidelines</a:t>
            </a:r>
            <a:endParaRPr lang="en-US" dirty="0"/>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6</a:t>
            </a:fld>
            <a:endParaRPr lang="en-US" dirty="0"/>
          </a:p>
        </p:txBody>
      </p:sp>
    </p:spTree>
    <p:extLst>
      <p:ext uri="{BB962C8B-B14F-4D97-AF65-F5344CB8AC3E}">
        <p14:creationId xmlns:p14="http://schemas.microsoft.com/office/powerpoint/2010/main" val="3111992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a:t>
            </a:r>
            <a:r>
              <a:rPr lang="en-US" dirty="0">
                <a:ea typeface="Calibri"/>
                <a:cs typeface="Calibri"/>
                <a:hlinkClick r:id="rId3"/>
              </a:rPr>
              <a:t>Data Repository Guidance," from </a:t>
            </a:r>
            <a:r>
              <a:rPr lang="en-US" i="1" dirty="0">
                <a:ea typeface="Calibri"/>
                <a:cs typeface="Calibri"/>
                <a:hlinkClick r:id="rId3"/>
              </a:rPr>
              <a:t>Nature</a:t>
            </a:r>
            <a:r>
              <a:rPr lang="en-US" dirty="0">
                <a:ea typeface="Calibri"/>
                <a:cs typeface="Calibri"/>
                <a:hlinkClick r:id="rId3"/>
              </a:rPr>
              <a:t>,</a:t>
            </a:r>
            <a:r>
              <a:rPr lang="en-US" dirty="0">
                <a:ea typeface="Calibri"/>
                <a:cs typeface="Calibri"/>
              </a:rPr>
              <a:t> including a detailed list of recommended data repositories by topic area</a:t>
            </a:r>
          </a:p>
          <a:p>
            <a:r>
              <a:rPr lang="en-US" dirty="0">
                <a:ea typeface="Calibri"/>
                <a:cs typeface="Calibri"/>
              </a:rPr>
              <a:t>"Understanding and using data repositories" (</a:t>
            </a:r>
            <a:r>
              <a:rPr lang="en-US" dirty="0">
                <a:ea typeface="Calibri"/>
                <a:cs typeface="Calibri"/>
                <a:hlinkClick r:id="rId4"/>
              </a:rPr>
              <a:t>Taylor &amp; Francis, Author Services</a:t>
            </a:r>
            <a:r>
              <a:rPr lang="en-US" dirty="0">
                <a:ea typeface="Calibri"/>
                <a:cs typeface="Calibri"/>
              </a:rPr>
              <a:t>)</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154D62-D7A5-D248-8B93-7A8623E1000B}" type="slidenum">
              <a:rPr lang="en-US" smtClean="0"/>
              <a:pPr/>
              <a:t>7</a:t>
            </a:fld>
            <a:endParaRPr lang="en-US" dirty="0"/>
          </a:p>
        </p:txBody>
      </p:sp>
    </p:spTree>
    <p:extLst>
      <p:ext uri="{BB962C8B-B14F-4D97-AF65-F5344CB8AC3E}">
        <p14:creationId xmlns:p14="http://schemas.microsoft.com/office/powerpoint/2010/main" val="713203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and using data repositories" (</a:t>
            </a:r>
            <a:r>
              <a:rPr lang="en-US" dirty="0">
                <a:hlinkClick r:id="rId3"/>
              </a:rPr>
              <a:t>Taylor &amp; Francis, Author Services</a:t>
            </a:r>
            <a:r>
              <a:rPr lang="en-US" dirty="0"/>
              <a:t>)</a:t>
            </a:r>
          </a:p>
        </p:txBody>
      </p:sp>
      <p:sp>
        <p:nvSpPr>
          <p:cNvPr id="4" name="Slide Number Placeholder 3"/>
          <p:cNvSpPr>
            <a:spLocks noGrp="1"/>
          </p:cNvSpPr>
          <p:nvPr>
            <p:ph type="sldNum" sz="quarter" idx="5"/>
          </p:nvPr>
        </p:nvSpPr>
        <p:spPr/>
        <p:txBody>
          <a:bodyPr/>
          <a:lstStyle/>
          <a:p>
            <a:fld id="{DD154D62-D7A5-D248-8B93-7A8623E1000B}" type="slidenum">
              <a:rPr lang="en-US" smtClean="0"/>
              <a:pPr/>
              <a:t>8</a:t>
            </a:fld>
            <a:endParaRPr lang="en-US" dirty="0"/>
          </a:p>
        </p:txBody>
      </p:sp>
    </p:spTree>
    <p:extLst>
      <p:ext uri="{BB962C8B-B14F-4D97-AF65-F5344CB8AC3E}">
        <p14:creationId xmlns:p14="http://schemas.microsoft.com/office/powerpoint/2010/main" val="408446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“Fair Principles” https://www.go-fair.org/fair-principles/</a:t>
            </a:r>
          </a:p>
        </p:txBody>
      </p:sp>
      <p:sp>
        <p:nvSpPr>
          <p:cNvPr id="4" name="Slide Number Placeholder 3"/>
          <p:cNvSpPr>
            <a:spLocks noGrp="1"/>
          </p:cNvSpPr>
          <p:nvPr>
            <p:ph type="sldNum" sz="quarter" idx="5"/>
          </p:nvPr>
        </p:nvSpPr>
        <p:spPr/>
        <p:txBody>
          <a:bodyPr/>
          <a:lstStyle/>
          <a:p>
            <a:fld id="{DD154D62-D7A5-D248-8B93-7A8623E1000B}" type="slidenum">
              <a:rPr lang="en-US" smtClean="0"/>
              <a:pPr/>
              <a:t>9</a:t>
            </a:fld>
            <a:endParaRPr lang="en-US" dirty="0"/>
          </a:p>
        </p:txBody>
      </p:sp>
    </p:spTree>
    <p:extLst>
      <p:ext uri="{BB962C8B-B14F-4D97-AF65-F5344CB8AC3E}">
        <p14:creationId xmlns:p14="http://schemas.microsoft.com/office/powerpoint/2010/main" val="1607272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10</a:t>
            </a:fld>
            <a:endParaRPr lang="en-US" dirty="0"/>
          </a:p>
        </p:txBody>
      </p:sp>
    </p:spTree>
    <p:extLst>
      <p:ext uri="{BB962C8B-B14F-4D97-AF65-F5344CB8AC3E}">
        <p14:creationId xmlns:p14="http://schemas.microsoft.com/office/powerpoint/2010/main" val="13396254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6.jpeg"/><Relationship Id="rId2" Type="http://schemas.openxmlformats.org/officeDocument/2006/relationships/hyperlink" Target="https://livestocklab.ifas.ufl.edu/" TargetMode="External"/><Relationship Id="rId1" Type="http://schemas.openxmlformats.org/officeDocument/2006/relationships/slideMaster" Target="../slideMasters/slideMaster2.xml"/><Relationship Id="rId6" Type="http://schemas.openxmlformats.org/officeDocument/2006/relationships/hyperlink" Target="https://twitter.com/livestock_lab"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478344" y="6611159"/>
            <a:ext cx="9634699" cy="230832"/>
          </a:xfrm>
          <a:prstGeom prst="rect">
            <a:avLst/>
          </a:prstGeom>
          <a:noFill/>
          <a:ln w="12700" cap="sq" cmpd="sng">
            <a:noFill/>
            <a:prstDash val="solid"/>
          </a:ln>
        </p:spPr>
        <p:txBody>
          <a:bodyPr wrap="square" rtlCol="0" anchor="t" anchorCtr="0">
            <a:spAutoFit/>
          </a:bodyPr>
          <a:lstStyle/>
          <a:p>
            <a:r>
              <a:rPr lang="en-US" sz="900" b="0" i="1" dirty="0">
                <a:solidFill>
                  <a:schemeClr val="bg1"/>
                </a:solidFill>
                <a:latin typeface="Arial"/>
                <a:cs typeface="Arial"/>
              </a:rPr>
              <a:t>Photo</a:t>
            </a:r>
            <a:r>
              <a:rPr lang="en-US" sz="900" b="0" i="1" baseline="0" dirty="0">
                <a:solidFill>
                  <a:schemeClr val="bg1"/>
                </a:solidFill>
                <a:latin typeface="Arial"/>
                <a:cs typeface="Arial"/>
              </a:rPr>
              <a:t> Credit Goes Here</a:t>
            </a:r>
            <a:endParaRPr lang="en-US" sz="900" b="0" i="1" dirty="0">
              <a:solidFill>
                <a:schemeClr val="bg1"/>
              </a:solidFill>
              <a:latin typeface="Arial"/>
              <a:cs typeface="Arial"/>
            </a:endParaRPr>
          </a:p>
        </p:txBody>
      </p:sp>
      <p:sp>
        <p:nvSpPr>
          <p:cNvPr id="15" name="Text Placeholder 14"/>
          <p:cNvSpPr>
            <a:spLocks noGrp="1"/>
          </p:cNvSpPr>
          <p:nvPr>
            <p:ph type="body" sz="quarter" idx="12" hasCustomPrompt="1"/>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603252" y="5175082"/>
            <a:ext cx="10915649" cy="268287"/>
          </a:xfrm>
          <a:prstGeom prst="rect">
            <a:avLst/>
          </a:prstGeom>
        </p:spPr>
        <p:txBody>
          <a:bodyPr/>
          <a:lstStyle>
            <a:lvl1pPr marL="0" indent="0">
              <a:buNone/>
              <a:defRPr sz="1500" b="1" baseline="0">
                <a:solidFill>
                  <a:schemeClr val="bg1"/>
                </a:solidFill>
                <a:latin typeface="+mj-lt"/>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362457" y="3829050"/>
            <a:ext cx="9453033" cy="1195388"/>
          </a:xfrm>
          <a:prstGeom prst="rect">
            <a:avLst/>
          </a:prstGeom>
        </p:spPr>
        <p:txBody>
          <a:bodyPr/>
          <a:lstStyle>
            <a:lvl1pPr marL="0" indent="0" algn="ctr">
              <a:buNone/>
              <a:defRPr sz="3400" baseline="0">
                <a:solidFill>
                  <a:schemeClr val="bg1">
                    <a:lumMod val="85000"/>
                  </a:schemeClr>
                </a:solidFill>
                <a:latin typeface="+mj-lt"/>
                <a:cs typeface="Arial" panose="020B0604020202020204" pitchFamily="34" charset="0"/>
              </a:defRPr>
            </a:lvl1pPr>
          </a:lstStyle>
          <a:p>
            <a:pPr lvl="0"/>
            <a:r>
              <a:rPr lang="en-US" dirty="0"/>
              <a:t>TITLE OF PRESENTATION GOES HERE AND HERE</a:t>
            </a:r>
          </a:p>
        </p:txBody>
      </p:sp>
      <p:pic>
        <p:nvPicPr>
          <p:cNvPr id="11" name="Picture 10" descr="horizontal RGB white.eps">
            <a:extLst>
              <a:ext uri="{FF2B5EF4-FFF2-40B4-BE49-F238E27FC236}">
                <a16:creationId xmlns:a16="http://schemas.microsoft.com/office/drawing/2014/main" id="{A040256C-6B5E-4EC8-B0B4-CADE4257D5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spTree>
    <p:extLst>
      <p:ext uri="{BB962C8B-B14F-4D97-AF65-F5344CB8AC3E}">
        <p14:creationId xmlns:p14="http://schemas.microsoft.com/office/powerpoint/2010/main" val="209962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67309" y="994016"/>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10893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609600" y="975969"/>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85799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87036" y="1025746"/>
            <a:ext cx="10972800" cy="597049"/>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hasCustomPrompt="1"/>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1"/>
            <a:endParaRPr lang="en-US" dirty="0"/>
          </a:p>
          <a:p>
            <a:pPr lvl="0"/>
            <a:endParaRPr lang="en-US" dirty="0"/>
          </a:p>
          <a:p>
            <a:pPr lvl="0"/>
            <a:endParaRPr lang="en-US" dirty="0"/>
          </a:p>
          <a:p>
            <a:pPr lvl="0"/>
            <a:endParaRPr lang="en-US" dirty="0"/>
          </a:p>
        </p:txBody>
      </p:sp>
      <p:sp>
        <p:nvSpPr>
          <p:cNvPr id="14" name="Text Placeholder 13"/>
          <p:cNvSpPr>
            <a:spLocks noGrp="1"/>
          </p:cNvSpPr>
          <p:nvPr>
            <p:ph type="body" sz="quarter" idx="11" hasCustomPrompt="1"/>
          </p:nvPr>
        </p:nvSpPr>
        <p:spPr>
          <a:xfrm>
            <a:off x="688636" y="1903414"/>
            <a:ext cx="10871200" cy="452437"/>
          </a:xfrm>
          <a:prstGeom prst="rect">
            <a:avLst/>
          </a:prstGeom>
        </p:spPr>
        <p:txBody>
          <a:bodyPr/>
          <a:lstStyle>
            <a:lvl1pPr marL="0" indent="0">
              <a:buNone/>
              <a:defRPr sz="2100" b="1" baseline="0">
                <a:solidFill>
                  <a:srgbClr val="D37D28"/>
                </a:solidFill>
                <a:latin typeface="+mj-lt"/>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7AAFA914-09EE-4430-8FE2-557CCA2DD512}"/>
              </a:ext>
            </a:extLst>
          </p:cNvPr>
          <p:cNvSpPr txBox="1">
            <a:spLocks noChangeArrowheads="1"/>
          </p:cNvSpPr>
          <p:nvPr/>
        </p:nvSpPr>
        <p:spPr bwMode="auto">
          <a:xfrm>
            <a:off x="923925" y="4929943"/>
            <a:ext cx="10344150" cy="9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pPr>
            <a:r>
              <a:rPr lang="en-US" altLang="en-US" sz="1200" b="1" dirty="0">
                <a:ea typeface="Calibri" panose="020F0502020204030204" pitchFamily="34" charset="0"/>
                <a:cs typeface="Mangal" panose="02040503050203030202" pitchFamily="18" charset="0"/>
              </a:rPr>
              <a:t>Disclaimer</a:t>
            </a:r>
          </a:p>
          <a:p>
            <a:pPr marL="0" marR="0" algn="ctr">
              <a:spcBef>
                <a:spcPts val="0"/>
              </a:spcBef>
              <a:spcAft>
                <a:spcPts val="0"/>
              </a:spcAft>
            </a:pPr>
            <a:r>
              <a:rPr lang="en-US" sz="1200" dirty="0">
                <a:effectLst/>
                <a:latin typeface="Gill Sans MT" panose="020B0502020104020203" pitchFamily="34" charset="0"/>
                <a:ea typeface="Times New Roman" panose="02020603050405020304" pitchFamily="18" charset="0"/>
              </a:rPr>
              <a:t>This work was funded in whole or part by the United States Agency for International Development (USAID) Bureau for Resilience, Environment and Food Security under Agreement # AID-OAA-L-15-00003 as part of Feed the Future Innovation Lab for Livestock Systems.  Additional funding was received from Bill &amp; Melinda Gates Foundation OPP#060115.  Any opinions, findings, conclusions, or recommendations expressed here are those of the authors alone.</a:t>
            </a:r>
            <a:endParaRPr lang="en-US" sz="1200" dirty="0">
              <a:effectLst/>
              <a:latin typeface="Courier New" panose="02070309020205020404" pitchFamily="49" charset="0"/>
              <a:ea typeface="Times New Roman" panose="02020603050405020304" pitchFamily="18" charset="0"/>
            </a:endParaRPr>
          </a:p>
        </p:txBody>
      </p:sp>
      <p:sp>
        <p:nvSpPr>
          <p:cNvPr id="5" name="TextBox 9">
            <a:extLst>
              <a:ext uri="{FF2B5EF4-FFF2-40B4-BE49-F238E27FC236}">
                <a16:creationId xmlns:a16="http://schemas.microsoft.com/office/drawing/2014/main" id="{AF96104C-3E8B-4D4B-A961-4209305756C0}"/>
              </a:ext>
            </a:extLst>
          </p:cNvPr>
          <p:cNvSpPr txBox="1">
            <a:spLocks noChangeArrowheads="1"/>
          </p:cNvSpPr>
          <p:nvPr/>
        </p:nvSpPr>
        <p:spPr bwMode="auto">
          <a:xfrm>
            <a:off x="2774433" y="2070043"/>
            <a:ext cx="6099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r>
              <a:rPr lang="en-US" altLang="en-US" sz="1600" b="1" dirty="0"/>
              <a:t>Feed the Future Innovation Lab for Livestock Systems</a:t>
            </a:r>
          </a:p>
          <a:p>
            <a:pPr algn="ctr" eaLnBrk="1" hangingPunct="1"/>
            <a:r>
              <a:rPr lang="en-US" altLang="en-US" sz="1600" dirty="0">
                <a:hlinkClick r:id="rId2"/>
              </a:rPr>
              <a:t>https://livestocklab.ifas.ufl.edu/</a:t>
            </a:r>
            <a:r>
              <a:rPr lang="en-US" altLang="en-US" sz="1600" dirty="0"/>
              <a:t> </a:t>
            </a:r>
          </a:p>
          <a:p>
            <a:pPr algn="ctr" eaLnBrk="1" hangingPunct="1"/>
            <a:r>
              <a:rPr lang="en-US" altLang="en-US" sz="1600" dirty="0"/>
              <a:t>(Subscribe to newsletter)</a:t>
            </a:r>
          </a:p>
          <a:p>
            <a:pPr algn="ctr" eaLnBrk="1" hangingPunct="1"/>
            <a:endParaRPr lang="en-US" altLang="en-US" sz="1600" dirty="0"/>
          </a:p>
          <a:p>
            <a:pPr algn="ctr" eaLnBrk="1" hangingPunct="1"/>
            <a:r>
              <a:rPr lang="en-US" altLang="en-US" sz="1600" dirty="0">
                <a:hlinkClick r:id="rId3"/>
              </a:rPr>
              <a:t>livestock-lab@ufl.edu</a:t>
            </a:r>
            <a:endParaRPr lang="en-US" altLang="en-US" sz="1600" dirty="0"/>
          </a:p>
          <a:p>
            <a:pPr algn="ctr" eaLnBrk="1" hangingPunct="1"/>
            <a:r>
              <a:rPr lang="en-US" altLang="en-US" sz="1600" dirty="0"/>
              <a:t>(Send questions or comments)</a:t>
            </a:r>
          </a:p>
        </p:txBody>
      </p:sp>
      <p:sp>
        <p:nvSpPr>
          <p:cNvPr id="6" name="AutoShape 7">
            <a:hlinkClick r:id="rId4"/>
            <a:extLst>
              <a:ext uri="{FF2B5EF4-FFF2-40B4-BE49-F238E27FC236}">
                <a16:creationId xmlns:a16="http://schemas.microsoft.com/office/drawing/2014/main" id="{DB1668D6-5A6B-4D69-AFFB-732D63E8EF57}"/>
              </a:ext>
            </a:extLst>
          </p:cNvPr>
          <p:cNvSpPr>
            <a:spLocks noChangeAspect="1" noChangeArrowheads="1"/>
          </p:cNvSpPr>
          <p:nvPr/>
        </p:nvSpPr>
        <p:spPr bwMode="auto">
          <a:xfrm>
            <a:off x="596900" y="3509963"/>
            <a:ext cx="225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US" altLang="en-US" dirty="0"/>
          </a:p>
        </p:txBody>
      </p:sp>
      <p:grpSp>
        <p:nvGrpSpPr>
          <p:cNvPr id="2" name="Group 1">
            <a:extLst>
              <a:ext uri="{FF2B5EF4-FFF2-40B4-BE49-F238E27FC236}">
                <a16:creationId xmlns:a16="http://schemas.microsoft.com/office/drawing/2014/main" id="{0D7F246E-5365-A193-FBC9-A8C6E0CDF2E7}"/>
              </a:ext>
            </a:extLst>
          </p:cNvPr>
          <p:cNvGrpSpPr/>
          <p:nvPr userDrawn="1"/>
        </p:nvGrpSpPr>
        <p:grpSpPr>
          <a:xfrm>
            <a:off x="4267785" y="4118135"/>
            <a:ext cx="2717800" cy="333375"/>
            <a:chOff x="4232275" y="3482975"/>
            <a:chExt cx="2717800" cy="333375"/>
          </a:xfrm>
        </p:grpSpPr>
        <p:pic>
          <p:nvPicPr>
            <p:cNvPr id="7" name="Picture 27">
              <a:hlinkClick r:id="rId4"/>
              <a:extLst>
                <a:ext uri="{FF2B5EF4-FFF2-40B4-BE49-F238E27FC236}">
                  <a16:creationId xmlns:a16="http://schemas.microsoft.com/office/drawing/2014/main" id="{882EDCEB-5A6A-4757-B981-1549D14510D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097A1069-56D6-4DF0-8B04-31A52D80E502}"/>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E40A85CA-763A-4A30-BA49-7F47D307C54F}"/>
                </a:ext>
              </a:extLst>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3511D2C1-C63D-4550-934C-CE126199E97B}"/>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p>
        </p:txBody>
      </p:sp>
    </p:spTree>
    <p:extLst>
      <p:ext uri="{BB962C8B-B14F-4D97-AF65-F5344CB8AC3E}">
        <p14:creationId xmlns:p14="http://schemas.microsoft.com/office/powerpoint/2010/main" val="12531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2"/>
            <a:ext cx="10972800" cy="597049"/>
          </a:xfrm>
          <a:prstGeom prst="rect">
            <a:avLst/>
          </a:prstGeom>
          <a:noFill/>
          <a:ln w="0">
            <a:noFill/>
            <a:miter lim="800000"/>
            <a:headEnd/>
            <a:tailEnd/>
          </a:ln>
          <a:extLst>
            <a:ext uri="{909E8E84-426E-40dd-AFC4-6F175D3DCCD1}">
              <a14:hiddenFill xmlns:a14="http://schemas.microsoft.com/office/drawing/2010/main" xmlns="">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Tree>
    <p:extLst>
      <p:ext uri="{BB962C8B-B14F-4D97-AF65-F5344CB8AC3E}">
        <p14:creationId xmlns:p14="http://schemas.microsoft.com/office/powerpoint/2010/main" val="373931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53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5102420"/>
            <a:ext cx="12192000" cy="84668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7" name="Rectangle 6"/>
          <p:cNvSpPr/>
          <p:nvPr userDrawn="1"/>
        </p:nvSpPr>
        <p:spPr>
          <a:xfrm>
            <a:off x="0" y="-1"/>
            <a:ext cx="12192000" cy="105830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11" name="Picture 10" descr="horizontal RGB white.eps">
            <a:extLst>
              <a:ext uri="{FF2B5EF4-FFF2-40B4-BE49-F238E27FC236}">
                <a16:creationId xmlns:a16="http://schemas.microsoft.com/office/drawing/2014/main" id="{A756DF2B-1226-453C-A79C-1D54EEB2A1C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pic>
        <p:nvPicPr>
          <p:cNvPr id="12" name="Picture 11" descr="IFAS2013.png">
            <a:extLst>
              <a:ext uri="{FF2B5EF4-FFF2-40B4-BE49-F238E27FC236}">
                <a16:creationId xmlns:a16="http://schemas.microsoft.com/office/drawing/2014/main" id="{0D45EC00-8113-4B17-BA1A-4447BAB130E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3" name="Picture 12">
            <a:extLst>
              <a:ext uri="{FF2B5EF4-FFF2-40B4-BE49-F238E27FC236}">
                <a16:creationId xmlns:a16="http://schemas.microsoft.com/office/drawing/2014/main" id="{A9791820-8CDC-45F2-829B-A130CF8FD2E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4" name="Picture 13">
            <a:extLst>
              <a:ext uri="{FF2B5EF4-FFF2-40B4-BE49-F238E27FC236}">
                <a16:creationId xmlns:a16="http://schemas.microsoft.com/office/drawing/2014/main" id="{DBEA7F33-D404-459B-807D-32F62EDD51C2}"/>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12192000" cy="822961"/>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10" name="Picture 9" descr="horizontal RGB white.eps">
            <a:extLst>
              <a:ext uri="{FF2B5EF4-FFF2-40B4-BE49-F238E27FC236}">
                <a16:creationId xmlns:a16="http://schemas.microsoft.com/office/drawing/2014/main" id="{13D0C322-72E9-4DC7-B74F-04B2AAE3FB95}"/>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72129" y="164113"/>
            <a:ext cx="3160145" cy="536897"/>
          </a:xfrm>
          <a:prstGeom prst="rect">
            <a:avLst/>
          </a:prstGeom>
        </p:spPr>
      </p:pic>
      <p:pic>
        <p:nvPicPr>
          <p:cNvPr id="11" name="Picture 10" descr="IFAS2013.png">
            <a:extLst>
              <a:ext uri="{FF2B5EF4-FFF2-40B4-BE49-F238E27FC236}">
                <a16:creationId xmlns:a16="http://schemas.microsoft.com/office/drawing/2014/main" id="{76521F09-CCEB-48E0-9E0F-109AD5DF89C1}"/>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B1F37EEF-E10C-4CBA-9BD9-A6E09752E1D6}"/>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D207BF4C-ED68-4E93-BE5C-CADCAC50697F}"/>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71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0"/>
            <a:ext cx="12192000" cy="783549"/>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5" name="Picture 4" descr="horizontal RGB white.eps">
            <a:extLst>
              <a:ext uri="{FF2B5EF4-FFF2-40B4-BE49-F238E27FC236}">
                <a16:creationId xmlns:a16="http://schemas.microsoft.com/office/drawing/2014/main" id="{E25E3FC7-C482-455B-9E82-F31F9B54522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65956" y="151356"/>
            <a:ext cx="3089720" cy="524932"/>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580738"/>
      </p:ext>
    </p:extLst>
  </p:cSld>
  <p:clrMap bg1="lt1" tx1="dk1" bg2="lt2" tx2="dk2" accent1="accent1" accent2="accent2" accent3="accent3" accent4="accent4" accent5="accent5" accent6="accent6" hlink="hlink" folHlink="folHlink"/>
  <p:sldLayoutIdLst>
    <p:sldLayoutId id="214748371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1"/>
            <a:ext cx="12192000" cy="5806417"/>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6" name="Subtitle 4"/>
          <p:cNvSpPr txBox="1">
            <a:spLocks/>
          </p:cNvSpPr>
          <p:nvPr userDrawn="1"/>
        </p:nvSpPr>
        <p:spPr>
          <a:xfrm>
            <a:off x="630382" y="5256487"/>
            <a:ext cx="10952017" cy="1099863"/>
          </a:xfrm>
          <a:prstGeom prst="rect">
            <a:avLst/>
          </a:prstGeom>
        </p:spPr>
        <p:txBody>
          <a:bodyPr anchor="t"/>
          <a:lstStyle/>
          <a:p>
            <a:pPr marL="231775" lvl="2" indent="-231775" algn="ctr">
              <a:lnSpc>
                <a:spcPts val="2000"/>
              </a:lnSpc>
            </a:pPr>
            <a:r>
              <a:rPr lang="en-US" sz="2000" dirty="0">
                <a:solidFill>
                  <a:schemeClr val="bg1"/>
                </a:solidFill>
                <a:latin typeface="Gill Sans MT"/>
                <a:cs typeface="Gill Sans MT"/>
              </a:rPr>
              <a:t>www.feedthefuture.gov</a:t>
            </a:r>
          </a:p>
        </p:txBody>
      </p:sp>
      <p:pic>
        <p:nvPicPr>
          <p:cNvPr id="3" name="Picture 2" descr="vertical RGB white.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55895" y="1668540"/>
            <a:ext cx="5480210" cy="2302837"/>
          </a:xfrm>
          <a:prstGeom prst="rect">
            <a:avLst/>
          </a:prstGeom>
        </p:spPr>
      </p:pic>
      <p:pic>
        <p:nvPicPr>
          <p:cNvPr id="11" name="Picture 10" descr="IFAS2013.png">
            <a:extLst>
              <a:ext uri="{FF2B5EF4-FFF2-40B4-BE49-F238E27FC236}">
                <a16:creationId xmlns:a16="http://schemas.microsoft.com/office/drawing/2014/main" id="{1E01561C-559B-4639-8CBB-78CE278AB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E339A2AA-E97F-4805-AC74-19ABB24A848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766146A2-C89F-4B46-A1D7-62C6F1D7B801}"/>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nature.com/sdata/policies/repositories#genera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osf.io/" TargetMode="External"/><Relationship Id="rId3" Type="http://schemas.openxmlformats.org/officeDocument/2006/relationships/hyperlink" Target="http://4TU.ResearchData" TargetMode="External"/><Relationship Id="rId7" Type="http://schemas.openxmlformats.org/officeDocument/2006/relationships/hyperlink" Target="https://data.mendeley.co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dataverse.harvard.edu/" TargetMode="External"/><Relationship Id="rId11" Type="http://schemas.openxmlformats.org/officeDocument/2006/relationships/hyperlink" Target="https://codeocean.com/" TargetMode="External"/><Relationship Id="rId5" Type="http://schemas.openxmlformats.org/officeDocument/2006/relationships/hyperlink" Target="https://figshare.com/" TargetMode="External"/><Relationship Id="rId10" Type="http://schemas.openxmlformats.org/officeDocument/2006/relationships/hyperlink" Target="https://zenodo.org/" TargetMode="External"/><Relationship Id="rId4" Type="http://schemas.openxmlformats.org/officeDocument/2006/relationships/hyperlink" Target="https://researchdata.ands.org.au/contributors" TargetMode="External"/><Relationship Id="rId9" Type="http://schemas.openxmlformats.org/officeDocument/2006/relationships/hyperlink" Target="https://www.scidb.cn/en"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002632" y="5382901"/>
            <a:ext cx="8186737" cy="268287"/>
          </a:xfrm>
        </p:spPr>
        <p:txBody>
          <a:bodyPr/>
          <a:lstStyle/>
          <a:p>
            <a:pPr algn="ctr"/>
            <a:r>
              <a:rPr lang="en-US" sz="1800" dirty="0">
                <a:latin typeface="+mn-lt"/>
              </a:rPr>
              <a:t>Feed the Future Innovation Lab for Livestock Systems</a:t>
            </a:r>
          </a:p>
        </p:txBody>
      </p:sp>
      <p:sp>
        <p:nvSpPr>
          <p:cNvPr id="6" name="Text Placeholder 5">
            <a:extLst>
              <a:ext uri="{FF2B5EF4-FFF2-40B4-BE49-F238E27FC236}">
                <a16:creationId xmlns:a16="http://schemas.microsoft.com/office/drawing/2014/main" id="{CC1D489F-21AD-45AD-AF3E-E7AC51A43FCC}"/>
              </a:ext>
            </a:extLst>
          </p:cNvPr>
          <p:cNvSpPr>
            <a:spLocks noGrp="1"/>
          </p:cNvSpPr>
          <p:nvPr>
            <p:ph type="body" sz="quarter" idx="14"/>
          </p:nvPr>
        </p:nvSpPr>
        <p:spPr>
          <a:xfrm>
            <a:off x="0" y="1915886"/>
            <a:ext cx="12192000" cy="3108552"/>
          </a:xfrm>
        </p:spPr>
        <p:txBody>
          <a:bodyPr lIns="91440" tIns="45720" rIns="91440" bIns="45720" anchor="t"/>
          <a:lstStyle/>
          <a:p>
            <a:r>
              <a:rPr lang="en-US" sz="3600" dirty="0">
                <a:solidFill>
                  <a:schemeClr val="tx1"/>
                </a:solidFill>
              </a:rPr>
              <a:t>Academic writeshop</a:t>
            </a:r>
          </a:p>
          <a:p>
            <a:r>
              <a:rPr lang="en-US" sz="3600" b="1" i="0" u="none" strike="noStrike" kern="100" baseline="0" dirty="0">
                <a:solidFill>
                  <a:schemeClr val="tx1"/>
                </a:solidFill>
                <a:latin typeface="Gill Sans MT" panose="020B0502020104020203" pitchFamily="34" charset="77"/>
              </a:rPr>
              <a:t>ORGANIZING THE SUPPLEMENTARY INFORMATION</a:t>
            </a:r>
          </a:p>
          <a:p>
            <a:r>
              <a:rPr lang="en-US" sz="3600" kern="100" dirty="0">
                <a:solidFill>
                  <a:schemeClr val="tx1"/>
                </a:solidFill>
                <a:latin typeface="Gill Sans MT"/>
                <a:cs typeface="Arial"/>
              </a:rPr>
              <a:t>Day 2</a:t>
            </a:r>
          </a:p>
          <a:p>
            <a:endParaRPr lang="en-US" sz="3600" kern="100" dirty="0">
              <a:solidFill>
                <a:schemeClr val="tx1"/>
              </a:solidFill>
              <a:latin typeface="Gill Sans MT"/>
            </a:endParaRPr>
          </a:p>
        </p:txBody>
      </p:sp>
    </p:spTree>
    <p:extLst>
      <p:ext uri="{BB962C8B-B14F-4D97-AF65-F5344CB8AC3E}">
        <p14:creationId xmlns:p14="http://schemas.microsoft.com/office/powerpoint/2010/main" val="37695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FDF3D-64AB-0571-4CA7-3CC21713AF4D}"/>
              </a:ext>
            </a:extLst>
          </p:cNvPr>
          <p:cNvSpPr>
            <a:spLocks noGrp="1"/>
          </p:cNvSpPr>
          <p:nvPr>
            <p:ph type="title"/>
          </p:nvPr>
        </p:nvSpPr>
        <p:spPr/>
        <p:txBody>
          <a:bodyPr/>
          <a:lstStyle/>
          <a:p>
            <a:r>
              <a:rPr lang="en-US" dirty="0">
                <a:latin typeface="Gill Sans MT"/>
                <a:cs typeface="Arial"/>
              </a:rPr>
              <a:t>Activity: capturing ideas</a:t>
            </a:r>
            <a:endParaRPr lang="en-US" dirty="0"/>
          </a:p>
        </p:txBody>
      </p:sp>
      <p:sp>
        <p:nvSpPr>
          <p:cNvPr id="3" name="Text Placeholder 2">
            <a:extLst>
              <a:ext uri="{FF2B5EF4-FFF2-40B4-BE49-F238E27FC236}">
                <a16:creationId xmlns:a16="http://schemas.microsoft.com/office/drawing/2014/main" id="{C94C9C59-80BE-01DD-37B4-0ED7A9161F40}"/>
              </a:ext>
            </a:extLst>
          </p:cNvPr>
          <p:cNvSpPr>
            <a:spLocks noGrp="1"/>
          </p:cNvSpPr>
          <p:nvPr>
            <p:ph type="body" sz="quarter" idx="10"/>
          </p:nvPr>
        </p:nvSpPr>
        <p:spPr>
          <a:xfrm>
            <a:off x="817034" y="2087562"/>
            <a:ext cx="10801351" cy="3776421"/>
          </a:xfrm>
        </p:spPr>
        <p:txBody>
          <a:bodyPr lIns="91440" tIns="45720" rIns="91440" bIns="45720" anchor="t"/>
          <a:lstStyle/>
          <a:p>
            <a:pPr algn="ctr"/>
            <a:r>
              <a:rPr lang="en-US" sz="2200" dirty="0">
                <a:cs typeface="Arial"/>
              </a:rPr>
              <a:t>Working in pairs and then in groups (10 min)</a:t>
            </a:r>
            <a:endParaRPr lang="en-US" sz="2200" dirty="0"/>
          </a:p>
          <a:p>
            <a:pPr algn="ctr"/>
            <a:endParaRPr lang="en-US" sz="2200" dirty="0">
              <a:cs typeface="Arial"/>
            </a:endParaRPr>
          </a:p>
          <a:p>
            <a:pPr algn="ctr"/>
            <a:r>
              <a:rPr lang="en-US" sz="2800" b="1" dirty="0">
                <a:cs typeface="Arial"/>
              </a:rPr>
              <a:t>What kind of supplementary information do you anticipate including with your manuscript?</a:t>
            </a:r>
          </a:p>
          <a:p>
            <a:pPr algn="ctr"/>
            <a:endParaRPr lang="en-US" sz="2800" b="1" dirty="0"/>
          </a:p>
          <a:p>
            <a:pPr algn="ctr"/>
            <a:r>
              <a:rPr lang="en-US" sz="2800" b="1" dirty="0">
                <a:cs typeface="Arial"/>
              </a:rPr>
              <a:t>What data do you consider uploading into the online repository if applies and why?</a:t>
            </a:r>
          </a:p>
          <a:p>
            <a:pPr algn="ctr"/>
            <a:endParaRPr lang="en-US" sz="2200" dirty="0">
              <a:cs typeface="Arial"/>
            </a:endParaRPr>
          </a:p>
          <a:p>
            <a:pPr algn="ctr"/>
            <a:r>
              <a:rPr lang="en-US" sz="2200" dirty="0">
                <a:cs typeface="Arial"/>
              </a:rPr>
              <a:t>Share and learn (10 min)</a:t>
            </a:r>
            <a:endParaRPr lang="en-US" sz="2200" dirty="0"/>
          </a:p>
        </p:txBody>
      </p:sp>
    </p:spTree>
    <p:extLst>
      <p:ext uri="{BB962C8B-B14F-4D97-AF65-F5344CB8AC3E}">
        <p14:creationId xmlns:p14="http://schemas.microsoft.com/office/powerpoint/2010/main" val="3227256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0BBB8-94CB-68B5-ED05-3B3B57CFC202}"/>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F66D0C78-9F42-4D43-75F6-D4FB4A30C3CA}"/>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392506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t>Outline</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pPr marL="285750" indent="-285750">
              <a:buChar char="•"/>
            </a:pPr>
            <a:r>
              <a:rPr lang="en-US" sz="2000" dirty="0">
                <a:cs typeface="Arial"/>
              </a:rPr>
              <a:t>What is supplementary information?</a:t>
            </a:r>
          </a:p>
          <a:p>
            <a:pPr marL="285750" indent="-285750">
              <a:buChar char="•"/>
            </a:pPr>
            <a:r>
              <a:rPr lang="en-US" sz="2000" dirty="0">
                <a:cs typeface="Arial"/>
              </a:rPr>
              <a:t>Depositing data for public access</a:t>
            </a:r>
          </a:p>
          <a:p>
            <a:pPr marL="285750" indent="-285750">
              <a:buChar char="•"/>
            </a:pPr>
            <a:r>
              <a:rPr lang="en-US" sz="2000" dirty="0">
                <a:cs typeface="Arial"/>
              </a:rPr>
              <a:t>FAIR data principles</a:t>
            </a:r>
          </a:p>
          <a:p>
            <a:pPr marL="285750" indent="-285750">
              <a:buChar char="•"/>
            </a:pPr>
            <a:r>
              <a:rPr lang="en-US" sz="2000" dirty="0">
                <a:cs typeface="Arial"/>
              </a:rPr>
              <a:t>Activity: Capturing ideas</a:t>
            </a:r>
          </a:p>
        </p:txBody>
      </p:sp>
    </p:spTree>
    <p:extLst>
      <p:ext uri="{BB962C8B-B14F-4D97-AF65-F5344CB8AC3E}">
        <p14:creationId xmlns:p14="http://schemas.microsoft.com/office/powerpoint/2010/main" val="354477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Supplementary information</a:t>
            </a:r>
            <a:endParaRPr lang="en-US" dirty="0"/>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2087562"/>
            <a:ext cx="10801351" cy="3487327"/>
          </a:xfrm>
        </p:spPr>
        <p:txBody>
          <a:bodyPr lIns="91440" tIns="45720" rIns="91440" bIns="45720" anchor="t"/>
          <a:lstStyle/>
          <a:p>
            <a:pPr marL="285750" indent="-285750">
              <a:spcBef>
                <a:spcPts val="1200"/>
              </a:spcBef>
              <a:spcAft>
                <a:spcPts val="1200"/>
              </a:spcAft>
              <a:buChar char="•"/>
            </a:pPr>
            <a:r>
              <a:rPr lang="en-US" sz="2200" dirty="0">
                <a:cs typeface="Arial"/>
              </a:rPr>
              <a:t>Peer-reviewed material directly relevant to the main article that cannot be included in the printed version for reasons of space or medium. These typically include additional data such as computer code, large tables, additional figures or appendices.</a:t>
            </a:r>
          </a:p>
          <a:p>
            <a:pPr marL="285750" indent="-285750">
              <a:spcBef>
                <a:spcPts val="1200"/>
              </a:spcBef>
              <a:spcAft>
                <a:spcPts val="1200"/>
              </a:spcAft>
              <a:buChar char="•"/>
            </a:pPr>
            <a:r>
              <a:rPr lang="en-US" sz="2200" b="1" dirty="0">
                <a:cs typeface="Arial"/>
              </a:rPr>
              <a:t>Supplementary Information is not subedited</a:t>
            </a:r>
            <a:r>
              <a:rPr lang="en-US" sz="2200" dirty="0">
                <a:cs typeface="Arial"/>
              </a:rPr>
              <a:t> so authors should ensure that it is clearly and succinctly presented, and that the style conforms with the rest of the paper.</a:t>
            </a:r>
            <a:endParaRPr lang="en-US" sz="2200" dirty="0"/>
          </a:p>
          <a:p>
            <a:pPr marL="285750" indent="-285750">
              <a:spcBef>
                <a:spcPts val="1200"/>
              </a:spcBef>
              <a:spcAft>
                <a:spcPts val="1200"/>
              </a:spcAft>
              <a:buChar char="•"/>
            </a:pPr>
            <a:r>
              <a:rPr lang="en-US" sz="2200" dirty="0">
                <a:cs typeface="Arial"/>
              </a:rPr>
              <a:t>During Supplementary Information processing for online publication, a standard coversheet will be added to the main Supplementary Information PDF but the contents will remain unchanged.</a:t>
            </a:r>
          </a:p>
        </p:txBody>
      </p:sp>
    </p:spTree>
    <p:extLst>
      <p:ext uri="{BB962C8B-B14F-4D97-AF65-F5344CB8AC3E}">
        <p14:creationId xmlns:p14="http://schemas.microsoft.com/office/powerpoint/2010/main" val="93593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Supplementary Information (SI) content</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488320" y="1931593"/>
            <a:ext cx="5486400" cy="3795047"/>
          </a:xfrm>
        </p:spPr>
        <p:style>
          <a:lnRef idx="2">
            <a:schemeClr val="accent1"/>
          </a:lnRef>
          <a:fillRef idx="1">
            <a:schemeClr val="lt1"/>
          </a:fillRef>
          <a:effectRef idx="0">
            <a:schemeClr val="accent1"/>
          </a:effectRef>
          <a:fontRef idx="minor">
            <a:schemeClr val="dk1"/>
          </a:fontRef>
        </p:style>
        <p:txBody>
          <a:bodyPr lIns="91440" tIns="45720" rIns="91440" bIns="45720" anchor="t"/>
          <a:lstStyle/>
          <a:p>
            <a:r>
              <a:rPr lang="en-US" sz="2000" i="1" dirty="0">
                <a:cs typeface="Arial"/>
              </a:rPr>
              <a:t>Nature </a:t>
            </a:r>
            <a:r>
              <a:rPr lang="en-US" sz="2000" dirty="0">
                <a:cs typeface="Arial"/>
              </a:rPr>
              <a:t>recommends that SI in the following "flat" categories (e.g. ,text or table) be combined into a single PDF, laid out as you wish readers, editors and peer-reviewers to download:</a:t>
            </a:r>
            <a:endParaRPr lang="en-US" sz="2000" dirty="0"/>
          </a:p>
          <a:p>
            <a:pPr marL="342900" indent="-342900">
              <a:buAutoNum type="arabicPeriod"/>
            </a:pPr>
            <a:r>
              <a:rPr lang="en-US" sz="2000" dirty="0">
                <a:cs typeface="Arial"/>
              </a:rPr>
              <a:t>Supplementary Methods</a:t>
            </a:r>
            <a:endParaRPr lang="en-US" sz="2000" dirty="0"/>
          </a:p>
          <a:p>
            <a:pPr marL="342900" indent="-342900">
              <a:buAutoNum type="arabicPeriod"/>
            </a:pPr>
            <a:r>
              <a:rPr lang="en-US" sz="2000" dirty="0">
                <a:cs typeface="Arial"/>
              </a:rPr>
              <a:t>Supplementary Table(s)</a:t>
            </a:r>
            <a:endParaRPr lang="en-US" sz="2000" dirty="0"/>
          </a:p>
          <a:p>
            <a:pPr marL="342900" indent="-342900">
              <a:buAutoNum type="arabicPeriod"/>
            </a:pPr>
            <a:r>
              <a:rPr lang="en-US" sz="2000" dirty="0">
                <a:cs typeface="Arial"/>
              </a:rPr>
              <a:t>Supplementary Discussion</a:t>
            </a:r>
            <a:endParaRPr lang="en-US" sz="2000" dirty="0"/>
          </a:p>
          <a:p>
            <a:pPr marL="342900" indent="-342900">
              <a:buAutoNum type="arabicPeriod"/>
            </a:pPr>
            <a:r>
              <a:rPr lang="en-US" sz="2000" dirty="0">
                <a:cs typeface="Arial"/>
              </a:rPr>
              <a:t>Supplementary Equation(s)</a:t>
            </a:r>
          </a:p>
          <a:p>
            <a:pPr marL="342900" indent="-342900">
              <a:buAutoNum type="arabicPeriod"/>
            </a:pPr>
            <a:r>
              <a:rPr lang="en-US" sz="2000" dirty="0">
                <a:cs typeface="Arial"/>
              </a:rPr>
              <a:t>Supplementary Notes (including notes clarifying statistical analyses, acknowledgements, grant or other numbers)</a:t>
            </a:r>
            <a:endParaRPr lang="en-US" sz="2000" dirty="0"/>
          </a:p>
        </p:txBody>
      </p:sp>
      <p:sp>
        <p:nvSpPr>
          <p:cNvPr id="5" name="Text Placeholder 2">
            <a:extLst>
              <a:ext uri="{FF2B5EF4-FFF2-40B4-BE49-F238E27FC236}">
                <a16:creationId xmlns:a16="http://schemas.microsoft.com/office/drawing/2014/main" id="{6FD2F07C-41AE-3D57-1C71-25A0AC0F8195}"/>
              </a:ext>
            </a:extLst>
          </p:cNvPr>
          <p:cNvSpPr txBox="1">
            <a:spLocks/>
          </p:cNvSpPr>
          <p:nvPr/>
        </p:nvSpPr>
        <p:spPr>
          <a:xfrm>
            <a:off x="6217281" y="1931593"/>
            <a:ext cx="5560362" cy="3795047"/>
          </a:xfrm>
          <a:prstGeom prst="rect">
            <a:avLst/>
          </a:prstGeom>
        </p:spPr>
        <p:style>
          <a:lnRef idx="2">
            <a:schemeClr val="accent1"/>
          </a:lnRef>
          <a:fillRef idx="1">
            <a:schemeClr val="lt1"/>
          </a:fillRef>
          <a:effectRef idx="0">
            <a:schemeClr val="accent1"/>
          </a:effectRef>
          <a:fontRef idx="minor">
            <a:schemeClr val="dk1"/>
          </a:fontRef>
        </p:style>
        <p:txBody>
          <a:bodyPr lIns="91440" tIns="45720" rIns="91440" bIns="45720" anchor="t"/>
          <a:lstStyle>
            <a:lvl1pPr marL="0" indent="0" algn="l" defTabSz="457200" rtl="0" eaLnBrk="1" latinLnBrk="0" hangingPunct="1">
              <a:spcBef>
                <a:spcPct val="20000"/>
              </a:spcBef>
              <a:buFont typeface="Arial"/>
              <a:buNone/>
              <a:defRPr sz="1800" kern="1200">
                <a:solidFill>
                  <a:schemeClr val="tx1"/>
                </a:solidFill>
                <a:latin typeface="+mj-lt"/>
                <a:ea typeface="+mn-ea"/>
                <a:cs typeface="Arial" panose="020B0604020202020204" pitchFamily="34" charset="0"/>
              </a:defRPr>
            </a:lvl1pPr>
            <a:lvl2pPr marL="457200" indent="0" algn="l" defTabSz="457200" rtl="0" eaLnBrk="1" latinLnBrk="0" hangingPunct="1">
              <a:spcBef>
                <a:spcPct val="20000"/>
              </a:spcBef>
              <a:buFont typeface="Arial"/>
              <a:buNone/>
              <a:defRPr sz="2800" kern="1200">
                <a:solidFill>
                  <a:schemeClr val="tx1"/>
                </a:solidFill>
                <a:latin typeface="Arial" panose="020B0604020202020204" pitchFamily="34" charset="0"/>
                <a:ea typeface="+mn-ea"/>
                <a:cs typeface="Arial" panose="020B0604020202020204" pitchFamily="34" charset="0"/>
              </a:defRPr>
            </a:lvl2pPr>
            <a:lvl3pPr marL="91440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3pPr>
            <a:lvl4pPr marL="13716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4pPr>
            <a:lvl5pPr marL="18288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a:cs typeface="Arial"/>
              </a:rPr>
              <a:t>Other types are best presented in editable format or cannot be presented as PDF for technical reasons. They will be published with the PDF of the rest of your SI, downloadable as separate files:</a:t>
            </a:r>
            <a:endParaRPr lang="en-US" sz="2000" i="1" dirty="0"/>
          </a:p>
          <a:p>
            <a:pPr marL="342900" indent="-342900">
              <a:buFont typeface="Arial"/>
              <a:buAutoNum type="arabicPeriod"/>
            </a:pPr>
            <a:r>
              <a:rPr lang="en-US" sz="2000" dirty="0">
                <a:cs typeface="Arial"/>
              </a:rPr>
              <a:t>Supplementary Data</a:t>
            </a:r>
            <a:endParaRPr lang="en-US" sz="2000" dirty="0"/>
          </a:p>
          <a:p>
            <a:pPr marL="342900" indent="-342900">
              <a:buFont typeface="Arial"/>
              <a:buAutoNum type="arabicPeriod"/>
            </a:pPr>
            <a:r>
              <a:rPr lang="en-US" sz="2000" dirty="0">
                <a:cs typeface="Arial"/>
              </a:rPr>
              <a:t>Supplementary Video(s)</a:t>
            </a:r>
            <a:endParaRPr lang="en-US" sz="2000" dirty="0"/>
          </a:p>
          <a:p>
            <a:pPr marL="342900" indent="-342900">
              <a:buFont typeface="Arial"/>
              <a:buAutoNum type="arabicPeriod"/>
            </a:pPr>
            <a:r>
              <a:rPr lang="en-US" sz="2000" dirty="0">
                <a:cs typeface="Arial"/>
              </a:rPr>
              <a:t>Supplementary Audio(s)</a:t>
            </a:r>
            <a:endParaRPr lang="en-US" sz="2000" dirty="0"/>
          </a:p>
          <a:p>
            <a:pPr marL="342900" indent="-342900">
              <a:buAutoNum type="arabicPeriod"/>
            </a:pPr>
            <a:r>
              <a:rPr lang="en-US" sz="2000" dirty="0">
                <a:cs typeface="Arial"/>
              </a:rPr>
              <a:t>Supplementary Video &amp; Audio Legend(s)</a:t>
            </a:r>
            <a:endParaRPr lang="en-US" sz="2000" dirty="0"/>
          </a:p>
        </p:txBody>
      </p:sp>
    </p:spTree>
    <p:extLst>
      <p:ext uri="{BB962C8B-B14F-4D97-AF65-F5344CB8AC3E}">
        <p14:creationId xmlns:p14="http://schemas.microsoft.com/office/powerpoint/2010/main" val="389692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Supplementary information (SI) guide</a:t>
            </a:r>
            <a:endParaRPr lang="en-US" dirty="0"/>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1740876"/>
            <a:ext cx="10801351" cy="4123107"/>
          </a:xfrm>
        </p:spPr>
        <p:txBody>
          <a:bodyPr lIns="91440" tIns="45720" rIns="91440" bIns="45720" anchor="t"/>
          <a:lstStyle/>
          <a:p>
            <a:pPr>
              <a:spcBef>
                <a:spcPts val="600"/>
              </a:spcBef>
              <a:spcAft>
                <a:spcPts val="600"/>
              </a:spcAft>
            </a:pPr>
            <a:r>
              <a:rPr lang="en-US" sz="2000" dirty="0">
                <a:cs typeface="Arial"/>
              </a:rPr>
              <a:t>With your SI, please include an additional "SI Guide" text file (e.g., SIGuide.doc) that contains:</a:t>
            </a:r>
          </a:p>
          <a:p>
            <a:pPr marL="342900" indent="-342900">
              <a:spcBef>
                <a:spcPts val="600"/>
              </a:spcBef>
              <a:spcAft>
                <a:spcPts val="600"/>
              </a:spcAft>
              <a:buAutoNum type="arabicPeriod"/>
            </a:pPr>
            <a:r>
              <a:rPr lang="en-US" sz="2000" b="1" dirty="0">
                <a:cs typeface="Arial"/>
              </a:rPr>
              <a:t>A title for each file</a:t>
            </a:r>
            <a:r>
              <a:rPr lang="en-US" sz="2000" dirty="0">
                <a:cs typeface="Arial"/>
              </a:rPr>
              <a:t>. For example, for a merged PDF: Supplementary Methods; Supplementary Notes, etc.</a:t>
            </a:r>
          </a:p>
          <a:p>
            <a:pPr marL="342900" indent="-342900">
              <a:spcBef>
                <a:spcPts val="600"/>
              </a:spcBef>
              <a:spcAft>
                <a:spcPts val="600"/>
              </a:spcAft>
              <a:buAutoNum type="arabicPeriod"/>
            </a:pPr>
            <a:r>
              <a:rPr lang="en-US" sz="2000" b="1" dirty="0">
                <a:cs typeface="Arial"/>
              </a:rPr>
              <a:t>A text summary for each file</a:t>
            </a:r>
            <a:r>
              <a:rPr lang="en-US" sz="2000" dirty="0">
                <a:cs typeface="Arial"/>
              </a:rPr>
              <a:t> (no more than 50 words) that describes the contents of the file. Descriptions of individual tables should be provided if these items are submitted as separate files. For SI submitted together, the description should contain how many display items and what type of text are contained with the file. </a:t>
            </a:r>
            <a:endParaRPr lang="en-US" sz="2000" dirty="0"/>
          </a:p>
          <a:p>
            <a:pPr marL="342900" indent="-342900">
              <a:spcBef>
                <a:spcPts val="600"/>
              </a:spcBef>
              <a:spcAft>
                <a:spcPts val="600"/>
              </a:spcAft>
              <a:buAutoNum type="arabicPeriod"/>
            </a:pPr>
            <a:r>
              <a:rPr lang="en-US" sz="2000" b="1" dirty="0">
                <a:cs typeface="Arial"/>
              </a:rPr>
              <a:t>For Supplementary Video and Audio files</a:t>
            </a:r>
            <a:r>
              <a:rPr lang="en-US" sz="2000" dirty="0">
                <a:cs typeface="Arial"/>
              </a:rPr>
              <a:t>, provide a one-sentence title and short legend (no more than 100 words and without reference citations) for each file. </a:t>
            </a:r>
          </a:p>
          <a:p>
            <a:pPr marL="342900" indent="-342900">
              <a:spcBef>
                <a:spcPts val="600"/>
              </a:spcBef>
              <a:spcAft>
                <a:spcPts val="600"/>
              </a:spcAft>
              <a:buAutoNum type="arabicPeriod"/>
            </a:pPr>
            <a:r>
              <a:rPr lang="en-US" sz="2000" dirty="0">
                <a:cs typeface="Arial"/>
              </a:rPr>
              <a:t>Ensure that discrete pieces of the SI (for example, videos) are </a:t>
            </a:r>
            <a:r>
              <a:rPr lang="en-US" sz="2000" b="1" dirty="0">
                <a:cs typeface="Arial"/>
              </a:rPr>
              <a:t>referred to at least once in the print version</a:t>
            </a:r>
            <a:r>
              <a:rPr lang="en-US" sz="2000" dirty="0">
                <a:cs typeface="Arial"/>
              </a:rPr>
              <a:t> of the paper at the appropriate point in the text. </a:t>
            </a:r>
          </a:p>
        </p:txBody>
      </p:sp>
    </p:spTree>
    <p:extLst>
      <p:ext uri="{BB962C8B-B14F-4D97-AF65-F5344CB8AC3E}">
        <p14:creationId xmlns:p14="http://schemas.microsoft.com/office/powerpoint/2010/main" val="1461198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EECB-3118-612A-2DF2-04ABFCB721DC}"/>
              </a:ext>
            </a:extLst>
          </p:cNvPr>
          <p:cNvSpPr>
            <a:spLocks noGrp="1"/>
          </p:cNvSpPr>
          <p:nvPr>
            <p:ph type="title"/>
          </p:nvPr>
        </p:nvSpPr>
        <p:spPr>
          <a:xfrm>
            <a:off x="0" y="994016"/>
            <a:ext cx="12027877" cy="597049"/>
          </a:xfrm>
        </p:spPr>
        <p:txBody>
          <a:bodyPr/>
          <a:lstStyle/>
          <a:p>
            <a:r>
              <a:rPr lang="en-US" dirty="0">
                <a:latin typeface="Gill Sans MT"/>
                <a:cs typeface="Arial"/>
              </a:rPr>
              <a:t>Format &amp; File Sizes</a:t>
            </a:r>
            <a:endParaRPr lang="en-US" dirty="0"/>
          </a:p>
        </p:txBody>
      </p:sp>
      <p:sp>
        <p:nvSpPr>
          <p:cNvPr id="3" name="Text Placeholder 2">
            <a:extLst>
              <a:ext uri="{FF2B5EF4-FFF2-40B4-BE49-F238E27FC236}">
                <a16:creationId xmlns:a16="http://schemas.microsoft.com/office/drawing/2014/main" id="{0F52F2A8-02EB-8756-E18A-5D22FD7ED800}"/>
              </a:ext>
            </a:extLst>
          </p:cNvPr>
          <p:cNvSpPr>
            <a:spLocks noGrp="1"/>
          </p:cNvSpPr>
          <p:nvPr>
            <p:ph type="body" sz="quarter" idx="10"/>
          </p:nvPr>
        </p:nvSpPr>
        <p:spPr>
          <a:xfrm>
            <a:off x="817034" y="1881554"/>
            <a:ext cx="10763876" cy="4308231"/>
          </a:xfrm>
        </p:spPr>
        <p:txBody>
          <a:bodyPr lIns="91440" tIns="45720" rIns="91440" bIns="45720" anchor="t"/>
          <a:lstStyle/>
          <a:p>
            <a:pPr marL="285750" indent="-285750">
              <a:spcBef>
                <a:spcPts val="600"/>
              </a:spcBef>
              <a:spcAft>
                <a:spcPts val="600"/>
              </a:spcAft>
              <a:buChar char="•"/>
            </a:pPr>
            <a:r>
              <a:rPr lang="en-US" sz="2000" dirty="0">
                <a:cs typeface="Arial"/>
              </a:rPr>
              <a:t>Ensure that file sizes are small as possible so that users can download them quickly. </a:t>
            </a:r>
          </a:p>
          <a:p>
            <a:pPr marL="285750" indent="-285750">
              <a:spcBef>
                <a:spcPts val="600"/>
              </a:spcBef>
              <a:spcAft>
                <a:spcPts val="600"/>
              </a:spcAft>
              <a:buChar char="•"/>
            </a:pPr>
            <a:r>
              <a:rPr lang="en-US" sz="2000" dirty="0">
                <a:cs typeface="Arial"/>
              </a:rPr>
              <a:t>Most journals accept no more than 10 files – </a:t>
            </a:r>
            <a:r>
              <a:rPr lang="en-US" sz="2000" b="1" dirty="0">
                <a:cs typeface="Arial"/>
              </a:rPr>
              <a:t>check each journal's requirements</a:t>
            </a:r>
            <a:r>
              <a:rPr lang="en-US" sz="2000" dirty="0">
                <a:cs typeface="Arial"/>
              </a:rPr>
              <a:t>.</a:t>
            </a:r>
          </a:p>
          <a:p>
            <a:pPr marL="285750" indent="-285750">
              <a:spcBef>
                <a:spcPts val="600"/>
              </a:spcBef>
              <a:spcAft>
                <a:spcPts val="600"/>
              </a:spcAft>
              <a:buChar char="•"/>
            </a:pPr>
            <a:r>
              <a:rPr lang="en-US" sz="2000" dirty="0">
                <a:cs typeface="Arial"/>
              </a:rPr>
              <a:t>Examples of accepted formats:</a:t>
            </a:r>
            <a:endParaRPr lang="en-US" sz="2000" dirty="0"/>
          </a:p>
          <a:p>
            <a:pPr marL="742950" lvl="1" indent="-285750">
              <a:spcBef>
                <a:spcPts val="600"/>
              </a:spcBef>
              <a:spcAft>
                <a:spcPts val="600"/>
              </a:spcAft>
              <a:buFont typeface="Courier New"/>
              <a:buChar char="o"/>
            </a:pPr>
            <a:r>
              <a:rPr lang="en-US" sz="2000" dirty="0">
                <a:latin typeface="Gill Sans MT"/>
                <a:cs typeface="Arial"/>
              </a:rPr>
              <a:t>Adobe Acrobat (.pdf)</a:t>
            </a:r>
            <a:endParaRPr lang="en-US" sz="2000" dirty="0">
              <a:latin typeface="Gill Sans MT"/>
            </a:endParaRPr>
          </a:p>
          <a:p>
            <a:pPr marL="742950" lvl="1" indent="-285750">
              <a:spcBef>
                <a:spcPts val="600"/>
              </a:spcBef>
              <a:spcAft>
                <a:spcPts val="600"/>
              </a:spcAft>
              <a:buFont typeface="Courier New"/>
              <a:buChar char="o"/>
            </a:pPr>
            <a:r>
              <a:rPr lang="en-US" sz="2000" dirty="0">
                <a:latin typeface="Gill Sans MT"/>
                <a:cs typeface="Arial"/>
              </a:rPr>
              <a:t>MS Word document (.doc, .docx)</a:t>
            </a:r>
            <a:endParaRPr lang="en-US" sz="2000" dirty="0">
              <a:latin typeface="Gill Sans MT"/>
            </a:endParaRPr>
          </a:p>
          <a:p>
            <a:pPr marL="742950" lvl="1" indent="-285750">
              <a:spcBef>
                <a:spcPts val="600"/>
              </a:spcBef>
              <a:spcAft>
                <a:spcPts val="600"/>
              </a:spcAft>
              <a:buFont typeface="Courier New"/>
              <a:buChar char="o"/>
            </a:pPr>
            <a:r>
              <a:rPr lang="en-US" sz="2000" dirty="0">
                <a:latin typeface="Gill Sans MT"/>
                <a:cs typeface="Arial"/>
              </a:rPr>
              <a:t>plain ASCII text (.txt)</a:t>
            </a:r>
            <a:endParaRPr lang="en-US" sz="2000" dirty="0">
              <a:latin typeface="Gill Sans MT"/>
            </a:endParaRPr>
          </a:p>
          <a:p>
            <a:pPr marL="742950" lvl="1" indent="-285750">
              <a:spcBef>
                <a:spcPts val="600"/>
              </a:spcBef>
              <a:spcAft>
                <a:spcPts val="600"/>
              </a:spcAft>
              <a:buFont typeface="Courier New"/>
              <a:buChar char="o"/>
            </a:pPr>
            <a:r>
              <a:rPr lang="en-US" sz="2000" dirty="0">
                <a:latin typeface="Gill Sans MT"/>
                <a:cs typeface="Arial"/>
              </a:rPr>
              <a:t>HTML document (.htm)</a:t>
            </a:r>
            <a:endParaRPr lang="en-US" sz="2000" dirty="0">
              <a:latin typeface="Gill Sans MT"/>
            </a:endParaRPr>
          </a:p>
          <a:p>
            <a:pPr marL="742950" lvl="1" indent="-285750">
              <a:spcBef>
                <a:spcPts val="600"/>
              </a:spcBef>
              <a:spcAft>
                <a:spcPts val="600"/>
              </a:spcAft>
              <a:buFont typeface="Courier New"/>
              <a:buChar char="o"/>
            </a:pPr>
            <a:r>
              <a:rPr lang="en-US" sz="2000" dirty="0">
                <a:latin typeface="Gill Sans MT"/>
                <a:cs typeface="Arial"/>
              </a:rPr>
              <a:t>MS Excel spreadsheet (.xls, .xlsx)</a:t>
            </a:r>
            <a:endParaRPr lang="en-US" sz="2000" dirty="0">
              <a:latin typeface="Gill Sans MT"/>
            </a:endParaRPr>
          </a:p>
          <a:p>
            <a:pPr marL="742950" lvl="1" indent="-285750">
              <a:spcBef>
                <a:spcPts val="600"/>
              </a:spcBef>
              <a:spcAft>
                <a:spcPts val="600"/>
              </a:spcAft>
              <a:buFont typeface="Courier New"/>
              <a:buChar char="o"/>
            </a:pPr>
            <a:r>
              <a:rPr lang="en-US" sz="2000" dirty="0">
                <a:latin typeface="Gill Sans MT"/>
                <a:cs typeface="Arial"/>
              </a:rPr>
              <a:t>Audio file (.wav)</a:t>
            </a:r>
            <a:endParaRPr lang="en-US" sz="2000" dirty="0">
              <a:latin typeface="Gill Sans MT"/>
            </a:endParaRPr>
          </a:p>
        </p:txBody>
      </p:sp>
    </p:spTree>
    <p:extLst>
      <p:ext uri="{BB962C8B-B14F-4D97-AF65-F5344CB8AC3E}">
        <p14:creationId xmlns:p14="http://schemas.microsoft.com/office/powerpoint/2010/main" val="1178050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A09B3-8E0D-308C-458F-FA568258AC38}"/>
              </a:ext>
            </a:extLst>
          </p:cNvPr>
          <p:cNvSpPr>
            <a:spLocks noGrp="1"/>
          </p:cNvSpPr>
          <p:nvPr>
            <p:ph type="title"/>
          </p:nvPr>
        </p:nvSpPr>
        <p:spPr/>
        <p:txBody>
          <a:bodyPr/>
          <a:lstStyle/>
          <a:p>
            <a:r>
              <a:rPr lang="en-US" dirty="0">
                <a:latin typeface="Gill Sans MT"/>
                <a:cs typeface="Arial"/>
              </a:rPr>
              <a:t>Depositing data for public access</a:t>
            </a:r>
            <a:endParaRPr lang="en-US" dirty="0"/>
          </a:p>
        </p:txBody>
      </p:sp>
      <p:sp>
        <p:nvSpPr>
          <p:cNvPr id="3" name="Text Placeholder 2">
            <a:extLst>
              <a:ext uri="{FF2B5EF4-FFF2-40B4-BE49-F238E27FC236}">
                <a16:creationId xmlns:a16="http://schemas.microsoft.com/office/drawing/2014/main" id="{15DA3E6F-3ED0-A285-26C6-15EFEFCD6CF8}"/>
              </a:ext>
            </a:extLst>
          </p:cNvPr>
          <p:cNvSpPr>
            <a:spLocks noGrp="1"/>
          </p:cNvSpPr>
          <p:nvPr>
            <p:ph type="body" sz="quarter" idx="10"/>
          </p:nvPr>
        </p:nvSpPr>
        <p:spPr>
          <a:xfrm>
            <a:off x="817034" y="1881555"/>
            <a:ext cx="10776368" cy="4322308"/>
          </a:xfrm>
        </p:spPr>
        <p:txBody>
          <a:bodyPr lIns="91440" tIns="45720" rIns="91440" bIns="45720" anchor="t"/>
          <a:lstStyle/>
          <a:p>
            <a:pPr marL="285750" indent="-285750">
              <a:spcBef>
                <a:spcPts val="600"/>
              </a:spcBef>
              <a:spcAft>
                <a:spcPts val="600"/>
              </a:spcAft>
              <a:buFont typeface="Arial" panose="020B0604020202020204" pitchFamily="34" charset="0"/>
              <a:buChar char="•"/>
            </a:pPr>
            <a:r>
              <a:rPr lang="en-US" sz="2000" dirty="0">
                <a:cs typeface="Arial"/>
              </a:rPr>
              <a:t>A data repository is a storage space for researchers to deposit data sets associated with their research</a:t>
            </a:r>
          </a:p>
          <a:p>
            <a:pPr marL="285750" indent="-285750">
              <a:spcBef>
                <a:spcPts val="600"/>
              </a:spcBef>
              <a:spcAft>
                <a:spcPts val="600"/>
              </a:spcAft>
              <a:buFont typeface="Arial" panose="020B0604020202020204" pitchFamily="34" charset="0"/>
              <a:buChar char="•"/>
            </a:pPr>
            <a:r>
              <a:rPr lang="en-US" sz="2000" dirty="0">
                <a:cs typeface="Arial"/>
              </a:rPr>
              <a:t>An open access data repository openly stores data in a way that allows immediate user access to anyone</a:t>
            </a:r>
          </a:p>
          <a:p>
            <a:pPr marL="285750" indent="-285750">
              <a:spcBef>
                <a:spcPts val="600"/>
              </a:spcBef>
              <a:spcAft>
                <a:spcPts val="600"/>
              </a:spcAft>
              <a:buFont typeface="Arial" panose="020B0604020202020204" pitchFamily="34" charset="0"/>
              <a:buChar char="•"/>
            </a:pPr>
            <a:r>
              <a:rPr lang="en-US" sz="2000" dirty="0">
                <a:cs typeface="Arial"/>
              </a:rPr>
              <a:t>Data should be submitted to discipline-specific, community-recognized repositories, where possible</a:t>
            </a:r>
            <a:endParaRPr lang="en-US" sz="2000" dirty="0"/>
          </a:p>
          <a:p>
            <a:pPr marL="285750" indent="-285750">
              <a:spcBef>
                <a:spcPts val="600"/>
              </a:spcBef>
              <a:spcAft>
                <a:spcPts val="600"/>
              </a:spcAft>
              <a:buFont typeface="Arial" panose="020B0604020202020204" pitchFamily="34" charset="0"/>
              <a:buChar char="•"/>
            </a:pPr>
            <a:r>
              <a:rPr lang="en-US" sz="2000" dirty="0">
                <a:cs typeface="Arial"/>
              </a:rPr>
              <a:t>Where a suitable, discipline-specific resource does not exist, data should be submitted to a </a:t>
            </a:r>
            <a:r>
              <a:rPr lang="en-US" sz="2000" dirty="0">
                <a:cs typeface="Arial"/>
                <a:hlinkClick r:id="rId3"/>
              </a:rPr>
              <a:t>generalist repository</a:t>
            </a:r>
            <a:endParaRPr lang="en-US" sz="2000" dirty="0">
              <a:cs typeface="Arial"/>
            </a:endParaRPr>
          </a:p>
          <a:p>
            <a:pPr marL="285750" indent="-285750">
              <a:spcBef>
                <a:spcPts val="600"/>
              </a:spcBef>
              <a:spcAft>
                <a:spcPts val="600"/>
              </a:spcAft>
              <a:buFont typeface="Arial" panose="020B0604020202020204" pitchFamily="34" charset="0"/>
              <a:buChar char="•"/>
            </a:pPr>
            <a:r>
              <a:rPr lang="en-US" sz="2000" dirty="0">
                <a:cs typeface="Arial"/>
              </a:rPr>
              <a:t>For many journals, authors must deposit their data to a data repository as part of the manuscript submission process</a:t>
            </a:r>
          </a:p>
        </p:txBody>
      </p:sp>
    </p:spTree>
    <p:extLst>
      <p:ext uri="{BB962C8B-B14F-4D97-AF65-F5344CB8AC3E}">
        <p14:creationId xmlns:p14="http://schemas.microsoft.com/office/powerpoint/2010/main" val="539899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4561A-DAA9-A196-AC6D-6798D41C22F6}"/>
              </a:ext>
            </a:extLst>
          </p:cNvPr>
          <p:cNvSpPr>
            <a:spLocks noGrp="1"/>
          </p:cNvSpPr>
          <p:nvPr>
            <p:ph type="title"/>
          </p:nvPr>
        </p:nvSpPr>
        <p:spPr/>
        <p:txBody>
          <a:bodyPr/>
          <a:lstStyle/>
          <a:p>
            <a:r>
              <a:rPr lang="en-US" dirty="0">
                <a:latin typeface="Gill Sans MT"/>
                <a:cs typeface="Arial"/>
              </a:rPr>
              <a:t>Generalist data repository types</a:t>
            </a:r>
            <a:endParaRPr lang="en-US" dirty="0"/>
          </a:p>
        </p:txBody>
      </p:sp>
      <p:sp>
        <p:nvSpPr>
          <p:cNvPr id="3" name="Text Placeholder 2">
            <a:extLst>
              <a:ext uri="{FF2B5EF4-FFF2-40B4-BE49-F238E27FC236}">
                <a16:creationId xmlns:a16="http://schemas.microsoft.com/office/drawing/2014/main" id="{B2B10D9B-9B9B-0B8F-1B5B-0EACC0AB339E}"/>
              </a:ext>
            </a:extLst>
          </p:cNvPr>
          <p:cNvSpPr>
            <a:spLocks noGrp="1"/>
          </p:cNvSpPr>
          <p:nvPr>
            <p:ph type="body" sz="quarter" idx="10"/>
          </p:nvPr>
        </p:nvSpPr>
        <p:spPr>
          <a:xfrm>
            <a:off x="817034" y="2087563"/>
            <a:ext cx="4624155" cy="3291840"/>
          </a:xfrm>
        </p:spPr>
        <p:txBody>
          <a:bodyPr lIns="91440" tIns="45720" rIns="91440" bIns="45720" anchor="t"/>
          <a:lstStyle/>
          <a:p>
            <a:pPr marL="285750" indent="-285750">
              <a:lnSpc>
                <a:spcPct val="150000"/>
              </a:lnSpc>
              <a:buChar char="•"/>
            </a:pPr>
            <a:r>
              <a:rPr lang="en-US" sz="2400" dirty="0">
                <a:cs typeface="Arial"/>
                <a:hlinkClick r:id="rId3"/>
              </a:rPr>
              <a:t>4TU.ResearchData</a:t>
            </a:r>
            <a:endParaRPr lang="en-US" sz="2400" dirty="0"/>
          </a:p>
          <a:p>
            <a:pPr marL="285750" indent="-285750">
              <a:lnSpc>
                <a:spcPct val="150000"/>
              </a:lnSpc>
              <a:buChar char="•"/>
            </a:pPr>
            <a:r>
              <a:rPr lang="en-US" sz="2400" dirty="0">
                <a:cs typeface="Arial"/>
                <a:hlinkClick r:id="rId4"/>
              </a:rPr>
              <a:t>ANDS contributing repositories</a:t>
            </a:r>
          </a:p>
          <a:p>
            <a:pPr marL="285750" indent="-285750">
              <a:lnSpc>
                <a:spcPct val="150000"/>
              </a:lnSpc>
              <a:buChar char="•"/>
            </a:pPr>
            <a:r>
              <a:rPr lang="en-US" sz="2400" dirty="0">
                <a:cs typeface="Arial"/>
                <a:hlinkClick r:id="" action="ppaction://noaction"/>
              </a:rPr>
              <a:t>Dryad Digitial Repository</a:t>
            </a:r>
          </a:p>
          <a:p>
            <a:pPr marL="285750" indent="-285750">
              <a:lnSpc>
                <a:spcPct val="150000"/>
              </a:lnSpc>
              <a:buChar char="•"/>
            </a:pPr>
            <a:r>
              <a:rPr lang="en-US" sz="2400" dirty="0">
                <a:cs typeface="Arial"/>
                <a:hlinkClick r:id="rId5"/>
              </a:rPr>
              <a:t>Figshare</a:t>
            </a:r>
            <a:endParaRPr lang="en-US" sz="2400">
              <a:cs typeface="Arial"/>
            </a:endParaRPr>
          </a:p>
          <a:p>
            <a:pPr marL="285750" indent="-285750">
              <a:lnSpc>
                <a:spcPct val="150000"/>
              </a:lnSpc>
              <a:buChar char="•"/>
            </a:pPr>
            <a:r>
              <a:rPr lang="en-US" sz="2400" dirty="0">
                <a:cs typeface="Arial"/>
                <a:hlinkClick r:id="rId6"/>
              </a:rPr>
              <a:t>Harvard Dataverse</a:t>
            </a:r>
          </a:p>
          <a:p>
            <a:pPr marL="285750" indent="-285750">
              <a:buChar char="•"/>
            </a:pPr>
            <a:endParaRPr lang="en-US" dirty="0">
              <a:cs typeface="Arial"/>
            </a:endParaRPr>
          </a:p>
        </p:txBody>
      </p:sp>
      <p:sp>
        <p:nvSpPr>
          <p:cNvPr id="5" name="Text Placeholder 2">
            <a:extLst>
              <a:ext uri="{FF2B5EF4-FFF2-40B4-BE49-F238E27FC236}">
                <a16:creationId xmlns:a16="http://schemas.microsoft.com/office/drawing/2014/main" id="{C91FD038-433D-8250-3400-868F1C779085}"/>
              </a:ext>
            </a:extLst>
          </p:cNvPr>
          <p:cNvSpPr txBox="1">
            <a:spLocks/>
          </p:cNvSpPr>
          <p:nvPr/>
        </p:nvSpPr>
        <p:spPr>
          <a:xfrm>
            <a:off x="5841237" y="2090061"/>
            <a:ext cx="4624155" cy="3291840"/>
          </a:xfrm>
          <a:prstGeom prst="rect">
            <a:avLst/>
          </a:prstGeom>
        </p:spPr>
        <p:txBody>
          <a:bodyPr lIns="91440" tIns="45720" rIns="91440" bIns="45720" anchor="t"/>
          <a:lstStyle>
            <a:lvl1pPr marL="0" indent="0" algn="l" defTabSz="457200" rtl="0" eaLnBrk="1" latinLnBrk="0" hangingPunct="1">
              <a:spcBef>
                <a:spcPct val="20000"/>
              </a:spcBef>
              <a:buFont typeface="Arial"/>
              <a:buNone/>
              <a:defRPr sz="1800" kern="1200">
                <a:solidFill>
                  <a:schemeClr val="tx1"/>
                </a:solidFill>
                <a:latin typeface="+mj-lt"/>
                <a:ea typeface="+mn-ea"/>
                <a:cs typeface="Arial" panose="020B0604020202020204" pitchFamily="34" charset="0"/>
              </a:defRPr>
            </a:lvl1pPr>
            <a:lvl2pPr marL="457200" indent="0" algn="l" defTabSz="457200" rtl="0" eaLnBrk="1" latinLnBrk="0" hangingPunct="1">
              <a:spcBef>
                <a:spcPct val="20000"/>
              </a:spcBef>
              <a:buFont typeface="Arial"/>
              <a:buNone/>
              <a:defRPr sz="2800" kern="1200">
                <a:solidFill>
                  <a:schemeClr val="tx1"/>
                </a:solidFill>
                <a:latin typeface="Arial" panose="020B0604020202020204" pitchFamily="34" charset="0"/>
                <a:ea typeface="+mn-ea"/>
                <a:cs typeface="Arial" panose="020B0604020202020204" pitchFamily="34" charset="0"/>
              </a:defRPr>
            </a:lvl2pPr>
            <a:lvl3pPr marL="91440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3pPr>
            <a:lvl4pPr marL="13716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4pPr>
            <a:lvl5pPr marL="182880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50000"/>
              </a:lnSpc>
              <a:buFont typeface="Arial"/>
              <a:buChar char="•"/>
            </a:pPr>
            <a:r>
              <a:rPr lang="en-US" sz="2400" dirty="0">
                <a:cs typeface="Arial"/>
                <a:hlinkClick r:id="rId7"/>
              </a:rPr>
              <a:t>Mendeley Data</a:t>
            </a:r>
            <a:endParaRPr lang="en-US" sz="2400" dirty="0"/>
          </a:p>
          <a:p>
            <a:pPr marL="285750" indent="-285750">
              <a:lnSpc>
                <a:spcPct val="150000"/>
              </a:lnSpc>
              <a:buFont typeface="Arial"/>
              <a:buChar char="•"/>
            </a:pPr>
            <a:r>
              <a:rPr lang="en-US" sz="2400" dirty="0">
                <a:cs typeface="Arial"/>
                <a:hlinkClick r:id="rId8"/>
              </a:rPr>
              <a:t>Open Science Framework</a:t>
            </a:r>
          </a:p>
          <a:p>
            <a:pPr marL="285750" indent="-285750">
              <a:lnSpc>
                <a:spcPct val="150000"/>
              </a:lnSpc>
              <a:buFont typeface="Arial"/>
              <a:buChar char="•"/>
            </a:pPr>
            <a:r>
              <a:rPr lang="en-US" sz="2400" dirty="0">
                <a:cs typeface="Arial"/>
                <a:hlinkClick r:id="rId9"/>
              </a:rPr>
              <a:t>Science Data Bank</a:t>
            </a:r>
          </a:p>
          <a:p>
            <a:pPr marL="285750" indent="-285750">
              <a:lnSpc>
                <a:spcPct val="150000"/>
              </a:lnSpc>
              <a:buFont typeface="Arial"/>
              <a:buChar char="•"/>
            </a:pPr>
            <a:r>
              <a:rPr lang="en-US" sz="2400" dirty="0">
                <a:cs typeface="Arial"/>
                <a:hlinkClick r:id="rId10"/>
              </a:rPr>
              <a:t>Zenodo</a:t>
            </a:r>
            <a:endParaRPr lang="en-US" sz="2400">
              <a:cs typeface="Arial"/>
            </a:endParaRPr>
          </a:p>
          <a:p>
            <a:pPr marL="285750" indent="-285750">
              <a:lnSpc>
                <a:spcPct val="150000"/>
              </a:lnSpc>
              <a:buFont typeface="Arial"/>
              <a:buChar char="•"/>
            </a:pPr>
            <a:r>
              <a:rPr lang="en-US" sz="2400" dirty="0">
                <a:cs typeface="Arial"/>
                <a:hlinkClick r:id="rId11"/>
              </a:rPr>
              <a:t>Code Ocean</a:t>
            </a:r>
          </a:p>
          <a:p>
            <a:pPr marL="285750" indent="-285750">
              <a:buChar char="•"/>
            </a:pPr>
            <a:endParaRPr lang="en-US" dirty="0">
              <a:cs typeface="Arial"/>
            </a:endParaRPr>
          </a:p>
        </p:txBody>
      </p:sp>
    </p:spTree>
    <p:extLst>
      <p:ext uri="{BB962C8B-B14F-4D97-AF65-F5344CB8AC3E}">
        <p14:creationId xmlns:p14="http://schemas.microsoft.com/office/powerpoint/2010/main" val="2131518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B3ED8-0313-E4DC-DB80-FA1CA4DC66C0}"/>
              </a:ext>
            </a:extLst>
          </p:cNvPr>
          <p:cNvSpPr>
            <a:spLocks noGrp="1"/>
          </p:cNvSpPr>
          <p:nvPr>
            <p:ph type="title"/>
          </p:nvPr>
        </p:nvSpPr>
        <p:spPr/>
        <p:txBody>
          <a:bodyPr/>
          <a:lstStyle/>
          <a:p>
            <a:r>
              <a:rPr lang="en-US" dirty="0">
                <a:latin typeface="Gill Sans MT"/>
                <a:cs typeface="Arial"/>
              </a:rPr>
              <a:t>Fair data principles</a:t>
            </a:r>
            <a:endParaRPr lang="en-US" dirty="0"/>
          </a:p>
        </p:txBody>
      </p:sp>
      <p:sp>
        <p:nvSpPr>
          <p:cNvPr id="3" name="Text Placeholder 2">
            <a:extLst>
              <a:ext uri="{FF2B5EF4-FFF2-40B4-BE49-F238E27FC236}">
                <a16:creationId xmlns:a16="http://schemas.microsoft.com/office/drawing/2014/main" id="{AB676880-CCAB-2DB7-F9C1-6F0F692B43ED}"/>
              </a:ext>
            </a:extLst>
          </p:cNvPr>
          <p:cNvSpPr>
            <a:spLocks noGrp="1"/>
          </p:cNvSpPr>
          <p:nvPr>
            <p:ph type="body" sz="quarter" idx="10"/>
          </p:nvPr>
        </p:nvSpPr>
        <p:spPr>
          <a:xfrm>
            <a:off x="817034" y="1811215"/>
            <a:ext cx="10801351" cy="4308231"/>
          </a:xfrm>
        </p:spPr>
        <p:txBody>
          <a:bodyPr lIns="91440" tIns="45720" rIns="91440" bIns="45720" anchor="t"/>
          <a:lstStyle/>
          <a:p>
            <a:pPr marL="285750" indent="-285750">
              <a:spcBef>
                <a:spcPts val="600"/>
              </a:spcBef>
              <a:spcAft>
                <a:spcPts val="600"/>
              </a:spcAft>
              <a:buChar char="•"/>
            </a:pPr>
            <a:r>
              <a:rPr lang="en-US" sz="2000" dirty="0">
                <a:cs typeface="Arial"/>
              </a:rPr>
              <a:t>In 2016, the "</a:t>
            </a:r>
            <a:r>
              <a:rPr lang="en-US" sz="2000" b="1" dirty="0">
                <a:cs typeface="Arial"/>
              </a:rPr>
              <a:t>FAIR Guiding Principles for scientific data management and stewardship</a:t>
            </a:r>
            <a:r>
              <a:rPr lang="en-US" sz="2000" dirty="0">
                <a:cs typeface="Arial"/>
              </a:rPr>
              <a:t>" were published in </a:t>
            </a:r>
            <a:r>
              <a:rPr lang="en-US" sz="2000" i="1" dirty="0">
                <a:cs typeface="Arial"/>
              </a:rPr>
              <a:t>Scientific Data</a:t>
            </a:r>
            <a:r>
              <a:rPr lang="en-US" sz="2000" dirty="0">
                <a:cs typeface="Arial"/>
              </a:rPr>
              <a:t>, intended to improve digital assets.</a:t>
            </a:r>
            <a:endParaRPr lang="en-US" sz="2000" dirty="0"/>
          </a:p>
          <a:p>
            <a:pPr marL="285750" indent="-285750">
              <a:spcBef>
                <a:spcPts val="600"/>
              </a:spcBef>
              <a:spcAft>
                <a:spcPts val="600"/>
              </a:spcAft>
              <a:buFont typeface="Arial"/>
              <a:buChar char="•"/>
            </a:pPr>
            <a:r>
              <a:rPr lang="en-US" sz="2000" dirty="0">
                <a:latin typeface="Gill Sans MT"/>
                <a:cs typeface="Arial"/>
              </a:rPr>
              <a:t>Principles emphasize machine actionability (e.g., capacity of computational systems to find, access, interoperate, and reuse data and metadata with little to no human intervention) </a:t>
            </a:r>
          </a:p>
          <a:p>
            <a:pPr marL="742950" lvl="1" indent="-285750">
              <a:spcBef>
                <a:spcPts val="600"/>
              </a:spcBef>
              <a:spcAft>
                <a:spcPts val="600"/>
              </a:spcAft>
              <a:buFont typeface="Courier New,monospace"/>
              <a:buChar char="o"/>
            </a:pPr>
            <a:r>
              <a:rPr lang="en-US" sz="2000" b="1" u="sng" dirty="0">
                <a:latin typeface="Gill Sans MT"/>
                <a:cs typeface="Arial"/>
              </a:rPr>
              <a:t>F</a:t>
            </a:r>
            <a:r>
              <a:rPr lang="en-US" sz="2000" b="1" dirty="0">
                <a:latin typeface="Gill Sans MT"/>
                <a:cs typeface="Arial"/>
              </a:rPr>
              <a:t>indability</a:t>
            </a:r>
            <a:r>
              <a:rPr lang="en-US" sz="2000" dirty="0">
                <a:latin typeface="Gill Sans MT"/>
                <a:cs typeface="Arial"/>
              </a:rPr>
              <a:t> – easy to find for humans and computers</a:t>
            </a:r>
          </a:p>
          <a:p>
            <a:pPr marL="742950" lvl="1" indent="-285750">
              <a:spcBef>
                <a:spcPts val="600"/>
              </a:spcBef>
              <a:spcAft>
                <a:spcPts val="600"/>
              </a:spcAft>
              <a:buFont typeface="Courier New,monospace"/>
              <a:buChar char="o"/>
            </a:pPr>
            <a:r>
              <a:rPr lang="en-US" sz="2000" b="1" u="sng" dirty="0">
                <a:latin typeface="Gill Sans MT"/>
                <a:cs typeface="Arial"/>
              </a:rPr>
              <a:t>A</a:t>
            </a:r>
            <a:r>
              <a:rPr lang="en-US" sz="2000" b="1" dirty="0">
                <a:latin typeface="Gill Sans MT"/>
                <a:cs typeface="Arial"/>
              </a:rPr>
              <a:t>ccessibility</a:t>
            </a:r>
            <a:r>
              <a:rPr lang="en-US" sz="2000" dirty="0">
                <a:latin typeface="Gill Sans MT"/>
                <a:cs typeface="Arial"/>
              </a:rPr>
              <a:t> – user knows how data can be accessed and authenticated</a:t>
            </a:r>
          </a:p>
          <a:p>
            <a:pPr marL="742950" lvl="1" indent="-285750">
              <a:spcBef>
                <a:spcPts val="600"/>
              </a:spcBef>
              <a:spcAft>
                <a:spcPts val="600"/>
              </a:spcAft>
              <a:buFont typeface="Courier New,monospace"/>
              <a:buChar char="o"/>
            </a:pPr>
            <a:r>
              <a:rPr lang="en-US" sz="2000" b="1" u="sng" dirty="0">
                <a:latin typeface="Gill Sans MT"/>
                <a:cs typeface="Arial"/>
              </a:rPr>
              <a:t>I</a:t>
            </a:r>
            <a:r>
              <a:rPr lang="en-US" sz="2000" b="1" dirty="0">
                <a:latin typeface="Gill Sans MT"/>
                <a:cs typeface="Arial"/>
              </a:rPr>
              <a:t>nteroperability</a:t>
            </a:r>
            <a:r>
              <a:rPr lang="en-US" sz="2000" dirty="0">
                <a:latin typeface="Gill Sans MT"/>
                <a:cs typeface="Arial"/>
              </a:rPr>
              <a:t> – data can be integrated with other data, applications, or workflows for analysis, storage, and processing</a:t>
            </a:r>
          </a:p>
          <a:p>
            <a:pPr marL="742950" lvl="1" indent="-285750">
              <a:spcBef>
                <a:spcPts val="600"/>
              </a:spcBef>
              <a:spcAft>
                <a:spcPts val="600"/>
              </a:spcAft>
              <a:buFont typeface="Courier New,monospace"/>
              <a:buChar char="o"/>
            </a:pPr>
            <a:r>
              <a:rPr lang="en-US" sz="2000" b="1" u="sng" dirty="0">
                <a:latin typeface="Gill Sans MT"/>
                <a:cs typeface="Arial"/>
              </a:rPr>
              <a:t>R</a:t>
            </a:r>
            <a:r>
              <a:rPr lang="en-US" sz="2000" b="1" dirty="0">
                <a:latin typeface="Gill Sans MT"/>
                <a:cs typeface="Arial"/>
              </a:rPr>
              <a:t>euse</a:t>
            </a:r>
            <a:r>
              <a:rPr lang="en-US" sz="2000" dirty="0">
                <a:latin typeface="Gill Sans MT"/>
                <a:cs typeface="Arial"/>
              </a:rPr>
              <a:t> – data &amp; metadata should be well-described so they can be replicated and/or combined in different settings</a:t>
            </a:r>
            <a:endParaRPr lang="en-US" sz="2000" dirty="0"/>
          </a:p>
        </p:txBody>
      </p:sp>
    </p:spTree>
    <p:extLst>
      <p:ext uri="{BB962C8B-B14F-4D97-AF65-F5344CB8AC3E}">
        <p14:creationId xmlns:p14="http://schemas.microsoft.com/office/powerpoint/2010/main" val="3171301933"/>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61b3b28-d0d1-4ef7-b1c3-ec44b5456104">
      <Terms xmlns="http://schemas.microsoft.com/office/infopath/2007/PartnerControls"/>
    </lcf76f155ced4ddcb4097134ff3c332f>
    <TaxCatchAll xmlns="6cf162d2-e41b-4ca0-99ce-78a84012f95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2A81EE5CB09F40A7B9F58E9EF27807" ma:contentTypeVersion="13" ma:contentTypeDescription="Create a new document." ma:contentTypeScope="" ma:versionID="0fcda66826a92cb69eb3d8dd19e90695">
  <xsd:schema xmlns:xsd="http://www.w3.org/2001/XMLSchema" xmlns:xs="http://www.w3.org/2001/XMLSchema" xmlns:p="http://schemas.microsoft.com/office/2006/metadata/properties" xmlns:ns2="361b3b28-d0d1-4ef7-b1c3-ec44b5456104" xmlns:ns3="6cf162d2-e41b-4ca0-99ce-78a84012f953" targetNamespace="http://schemas.microsoft.com/office/2006/metadata/properties" ma:root="true" ma:fieldsID="0f606a275267ab2aa1aac68b87e49fa3" ns2:_="" ns3:_="">
    <xsd:import namespace="361b3b28-d0d1-4ef7-b1c3-ec44b5456104"/>
    <xsd:import namespace="6cf162d2-e41b-4ca0-99ce-78a84012f9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b3b28-d0d1-4ef7-b1c3-ec44b5456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cf162d2-e41b-4ca0-99ce-78a84012f95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9528e41-d9c5-4644-8f80-8367a6bf189d}" ma:internalName="TaxCatchAll" ma:showField="CatchAllData" ma:web="6cf162d2-e41b-4ca0-99ce-78a84012f9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A92F9C-931E-4EF5-83B1-D237019A0695}">
  <ds:schemaRefs>
    <ds:schemaRef ds:uri="http://schemas.microsoft.com/sharepoint/v3/contenttype/forms"/>
  </ds:schemaRefs>
</ds:datastoreItem>
</file>

<file path=customXml/itemProps2.xml><?xml version="1.0" encoding="utf-8"?>
<ds:datastoreItem xmlns:ds="http://schemas.openxmlformats.org/officeDocument/2006/customXml" ds:itemID="{4FBEC582-9393-41AE-8057-68B6D767470C}">
  <ds:schemaRefs>
    <ds:schemaRef ds:uri="http://purl.org/dc/elements/1.1/"/>
    <ds:schemaRef ds:uri="http://schemas.microsoft.com/office/2006/documentManagement/types"/>
    <ds:schemaRef ds:uri="3924e43b-ab35-4ca7-9297-ce8abea5a429"/>
    <ds:schemaRef ds:uri="http://purl.org/dc/dcmitype/"/>
    <ds:schemaRef ds:uri="75826b5d-971e-4109-a7c4-5eab32823b38"/>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purl.org/dc/terms/"/>
    <ds:schemaRef ds:uri="361b3b28-d0d1-4ef7-b1c3-ec44b5456104"/>
    <ds:schemaRef ds:uri="6cf162d2-e41b-4ca0-99ce-78a84012f953"/>
  </ds:schemaRefs>
</ds:datastoreItem>
</file>

<file path=customXml/itemProps3.xml><?xml version="1.0" encoding="utf-8"?>
<ds:datastoreItem xmlns:ds="http://schemas.openxmlformats.org/officeDocument/2006/customXml" ds:itemID="{3DFD44E2-8DB5-4380-AE8E-0DD4985EAD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b3b28-d0d1-4ef7-b1c3-ec44b5456104"/>
    <ds:schemaRef ds:uri="6cf162d2-e41b-4ca0-99ce-78a84012f9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321</TotalTime>
  <Words>925</Words>
  <Application>Microsoft Macintosh PowerPoint</Application>
  <PresentationFormat>Widescreen</PresentationFormat>
  <Paragraphs>92</Paragraphs>
  <Slides>13</Slides>
  <Notes>10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13</vt:i4>
      </vt:variant>
    </vt:vector>
  </HeadingPairs>
  <TitlesOfParts>
    <vt:vector size="23" baseType="lpstr">
      <vt:lpstr>Arial</vt:lpstr>
      <vt:lpstr>Calibri</vt:lpstr>
      <vt:lpstr>Courier New</vt:lpstr>
      <vt:lpstr>Courier New,monospace</vt:lpstr>
      <vt:lpstr>Gill Sans MT</vt:lpstr>
      <vt:lpstr>Title Slide</vt:lpstr>
      <vt:lpstr>Content Slides</vt:lpstr>
      <vt:lpstr>Feed the Future-only branded blank</vt:lpstr>
      <vt:lpstr>1_Feed the Future-only branded blank</vt:lpstr>
      <vt:lpstr>Closing Slides</vt:lpstr>
      <vt:lpstr>PowerPoint Presentation</vt:lpstr>
      <vt:lpstr>Outline</vt:lpstr>
      <vt:lpstr>Supplementary information</vt:lpstr>
      <vt:lpstr>Supplementary Information (SI) content</vt:lpstr>
      <vt:lpstr>Supplementary information (SI) guide</vt:lpstr>
      <vt:lpstr>Format &amp; File Sizes</vt:lpstr>
      <vt:lpstr>Depositing data for public access</vt:lpstr>
      <vt:lpstr>Generalist data repository types</vt:lpstr>
      <vt:lpstr>Fair data principles</vt:lpstr>
      <vt:lpstr>Activity: capturing ideas</vt:lpstr>
      <vt:lpstr>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Bohn,Andrea B</dc:creator>
  <cp:lastModifiedBy>Ludgate,Nargiza</cp:lastModifiedBy>
  <cp:revision>300</cp:revision>
  <dcterms:created xsi:type="dcterms:W3CDTF">2020-08-12T18:37:35Z</dcterms:created>
  <dcterms:modified xsi:type="dcterms:W3CDTF">2024-11-13T20:01:19Z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0x010100482A81EE5CB09F40A7B9F58E9EF27807</vt:lpwstr>
  </property>
  <property fmtid="{D5CDD505-2E9C-101B-9397-08002B2CF9AE}" pid="3" name="MediaServiceImageTags">
    <vt:lpwstr/>
  </property>
</Properties>
</file>