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27"/>
  </p:notesMasterIdLst>
  <p:handoutMasterIdLst>
    <p:handoutMasterId r:id="rId28"/>
  </p:handoutMasterIdLst>
  <p:sldIdLst>
    <p:sldId id="534" r:id="rId9"/>
    <p:sldId id="679" r:id="rId10"/>
    <p:sldId id="694" r:id="rId11"/>
    <p:sldId id="695" r:id="rId12"/>
    <p:sldId id="684" r:id="rId13"/>
    <p:sldId id="697" r:id="rId14"/>
    <p:sldId id="685" r:id="rId15"/>
    <p:sldId id="691" r:id="rId16"/>
    <p:sldId id="687" r:id="rId17"/>
    <p:sldId id="688" r:id="rId18"/>
    <p:sldId id="692" r:id="rId19"/>
    <p:sldId id="698" r:id="rId20"/>
    <p:sldId id="689" r:id="rId21"/>
    <p:sldId id="690" r:id="rId22"/>
    <p:sldId id="693" r:id="rId23"/>
    <p:sldId id="699" r:id="rId24"/>
    <p:sldId id="681" r:id="rId25"/>
    <p:sldId id="28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6324"/>
    <a:srgbClr val="237C9A"/>
    <a:srgbClr val="4799B5"/>
    <a:srgbClr val="2C558B"/>
    <a:srgbClr val="D37D28"/>
    <a:srgbClr val="558BFF"/>
    <a:srgbClr val="94A545"/>
    <a:srgbClr val="000000"/>
    <a:srgbClr val="3C7E9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8909D8-8291-BD4C-9754-488C8A0B3454}" v="62" dt="2024-11-08T00:50:28.6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p:cViewPr varScale="1">
        <p:scale>
          <a:sx n="105" d="100"/>
          <a:sy n="105" d="100"/>
        </p:scale>
        <p:origin x="840" y="19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gate,Nargiza" userId="S::rnargiza@ufl.edu::000fff5d-da05-4fb9-b2a4-d90a3fcede59" providerId="AD" clId="Web-{833C4156-2596-428A-9DD3-0DFB8B994541}"/>
    <pc:docChg chg="modSld">
      <pc:chgData name="Ludgate,Nargiza" userId="S::rnargiza@ufl.edu::000fff5d-da05-4fb9-b2a4-d90a3fcede59" providerId="AD" clId="Web-{833C4156-2596-428A-9DD3-0DFB8B994541}" dt="2024-09-24T09:59:22.211" v="3" actId="20577"/>
      <pc:docMkLst>
        <pc:docMk/>
      </pc:docMkLst>
      <pc:sldChg chg="modSp">
        <pc:chgData name="Ludgate,Nargiza" userId="S::rnargiza@ufl.edu::000fff5d-da05-4fb9-b2a4-d90a3fcede59" providerId="AD" clId="Web-{833C4156-2596-428A-9DD3-0DFB8B994541}" dt="2024-09-24T09:59:22.211" v="3" actId="20577"/>
        <pc:sldMkLst>
          <pc:docMk/>
          <pc:sldMk cId="3769536645" sldId="534"/>
        </pc:sldMkLst>
        <pc:spChg chg="mod">
          <ac:chgData name="Ludgate,Nargiza" userId="S::rnargiza@ufl.edu::000fff5d-da05-4fb9-b2a4-d90a3fcede59" providerId="AD" clId="Web-{833C4156-2596-428A-9DD3-0DFB8B994541}" dt="2024-09-24T09:59:22.211" v="3" actId="20577"/>
          <ac:spMkLst>
            <pc:docMk/>
            <pc:sldMk cId="3769536645" sldId="534"/>
            <ac:spMk id="6" creationId="{CC1D489F-21AD-45AD-AF3E-E7AC51A43FCC}"/>
          </ac:spMkLst>
        </pc:spChg>
      </pc:sldChg>
    </pc:docChg>
  </pc:docChgLst>
  <pc:docChgLst>
    <pc:chgData name="Ludgate,Nargiza" userId="000fff5d-da05-4fb9-b2a4-d90a3fcede59" providerId="ADAL" clId="{BF8909D8-8291-BD4C-9754-488C8A0B3454}"/>
    <pc:docChg chg="modSld">
      <pc:chgData name="Ludgate,Nargiza" userId="000fff5d-da05-4fb9-b2a4-d90a3fcede59" providerId="ADAL" clId="{BF8909D8-8291-BD4C-9754-488C8A0B3454}" dt="2024-11-08T00:50:28.622" v="61" actId="1076"/>
      <pc:docMkLst>
        <pc:docMk/>
      </pc:docMkLst>
      <pc:sldChg chg="modSp mod">
        <pc:chgData name="Ludgate,Nargiza" userId="000fff5d-da05-4fb9-b2a4-d90a3fcede59" providerId="ADAL" clId="{BF8909D8-8291-BD4C-9754-488C8A0B3454}" dt="2024-11-08T00:50:28.622" v="61" actId="1076"/>
        <pc:sldMkLst>
          <pc:docMk/>
          <pc:sldMk cId="4264207018" sldId="693"/>
        </pc:sldMkLst>
        <pc:spChg chg="mod">
          <ac:chgData name="Ludgate,Nargiza" userId="000fff5d-da05-4fb9-b2a4-d90a3fcede59" providerId="ADAL" clId="{BF8909D8-8291-BD4C-9754-488C8A0B3454}" dt="2024-11-08T00:50:28.622" v="61" actId="1076"/>
          <ac:spMkLst>
            <pc:docMk/>
            <pc:sldMk cId="4264207018" sldId="693"/>
            <ac:spMk id="2" creationId="{189491E3-F300-3421-9241-DF55AB5EBD6E}"/>
          </ac:spMkLst>
        </pc:spChg>
        <pc:spChg chg="mod">
          <ac:chgData name="Ludgate,Nargiza" userId="000fff5d-da05-4fb9-b2a4-d90a3fcede59" providerId="ADAL" clId="{BF8909D8-8291-BD4C-9754-488C8A0B3454}" dt="2024-11-08T00:50:19.863" v="60"/>
          <ac:spMkLst>
            <pc:docMk/>
            <pc:sldMk cId="4264207018" sldId="693"/>
            <ac:spMk id="3" creationId="{CC8735F9-6226-9D9B-1EF3-175FA6A7ED46}"/>
          </ac:spMkLst>
        </pc:spChg>
        <pc:spChg chg="mod">
          <ac:chgData name="Ludgate,Nargiza" userId="000fff5d-da05-4fb9-b2a4-d90a3fcede59" providerId="ADAL" clId="{BF8909D8-8291-BD4C-9754-488C8A0B3454}" dt="2024-11-08T00:50:12.488" v="59" actId="20577"/>
          <ac:spMkLst>
            <pc:docMk/>
            <pc:sldMk cId="4264207018" sldId="693"/>
            <ac:spMk id="4" creationId="{004D1393-4406-532D-2B62-A10B4DB56605}"/>
          </ac:spMkLst>
        </pc:spChg>
      </pc:sldChg>
    </pc:docChg>
  </pc:docChgLst>
  <pc:docChgLst>
    <pc:chgData name="taryndev" userId="S::taryndev_gmail.com#ext#@uflorida.onmicrosoft.com::81c77233-f19a-4c58-8789-02fb8ac1a8fe" providerId="AD" clId="Web-{F08C307A-DD63-9EEC-1A66-6823B93A0ED3}"/>
    <pc:docChg chg="modSld">
      <pc:chgData name="taryndev" userId="S::taryndev_gmail.com#ext#@uflorida.onmicrosoft.com::81c77233-f19a-4c58-8789-02fb8ac1a8fe" providerId="AD" clId="Web-{F08C307A-DD63-9EEC-1A66-6823B93A0ED3}" dt="2024-09-16T00:02:14.316" v="4" actId="20577"/>
      <pc:docMkLst>
        <pc:docMk/>
      </pc:docMkLst>
      <pc:sldChg chg="modSp">
        <pc:chgData name="taryndev" userId="S::taryndev_gmail.com#ext#@uflorida.onmicrosoft.com::81c77233-f19a-4c58-8789-02fb8ac1a8fe" providerId="AD" clId="Web-{F08C307A-DD63-9EEC-1A66-6823B93A0ED3}" dt="2024-09-16T00:02:14.316" v="4" actId="20577"/>
        <pc:sldMkLst>
          <pc:docMk/>
          <pc:sldMk cId="1603024476" sldId="690"/>
        </pc:sldMkLst>
        <pc:spChg chg="mod">
          <ac:chgData name="taryndev" userId="S::taryndev_gmail.com#ext#@uflorida.onmicrosoft.com::81c77233-f19a-4c58-8789-02fb8ac1a8fe" providerId="AD" clId="Web-{F08C307A-DD63-9EEC-1A66-6823B93A0ED3}" dt="2024-09-16T00:02:14.316" v="4" actId="20577"/>
          <ac:spMkLst>
            <pc:docMk/>
            <pc:sldMk cId="1603024476" sldId="690"/>
            <ac:spMk id="4" creationId="{658FFA7C-4066-7F8B-5D4C-3CE81FD2B71A}"/>
          </ac:spMkLst>
        </pc:spChg>
      </pc:sldChg>
      <pc:sldChg chg="modSp">
        <pc:chgData name="taryndev" userId="S::taryndev_gmail.com#ext#@uflorida.onmicrosoft.com::81c77233-f19a-4c58-8789-02fb8ac1a8fe" providerId="AD" clId="Web-{F08C307A-DD63-9EEC-1A66-6823B93A0ED3}" dt="2024-09-16T00:01:58.847" v="1" actId="20577"/>
        <pc:sldMkLst>
          <pc:docMk/>
          <pc:sldMk cId="3281247990" sldId="698"/>
        </pc:sldMkLst>
        <pc:spChg chg="mod">
          <ac:chgData name="taryndev" userId="S::taryndev_gmail.com#ext#@uflorida.onmicrosoft.com::81c77233-f19a-4c58-8789-02fb8ac1a8fe" providerId="AD" clId="Web-{F08C307A-DD63-9EEC-1A66-6823B93A0ED3}" dt="2024-09-16T00:01:58.847" v="1" actId="20577"/>
          <ac:spMkLst>
            <pc:docMk/>
            <pc:sldMk cId="3281247990" sldId="698"/>
            <ac:spMk id="2" creationId="{88942FFF-C348-136F-0430-895D590A2A43}"/>
          </ac:spMkLst>
        </pc:spChg>
      </pc:sldChg>
    </pc:docChg>
  </pc:docChgLst>
  <pc:docChgLst>
    <pc:chgData name="taryndev" userId="S::taryndev_gmail.com#ext#@uflorida.onmicrosoft.com::81c77233-f19a-4c58-8789-02fb8ac1a8fe" providerId="AD" clId="Web-{8682E9EF-91CC-EDBA-B6BA-1422A32353A7}"/>
    <pc:docChg chg="addSld delSld modSld sldOrd">
      <pc:chgData name="taryndev" userId="S::taryndev_gmail.com#ext#@uflorida.onmicrosoft.com::81c77233-f19a-4c58-8789-02fb8ac1a8fe" providerId="AD" clId="Web-{8682E9EF-91CC-EDBA-B6BA-1422A32353A7}" dt="2024-09-14T21:24:53.635" v="2369"/>
      <pc:docMkLst>
        <pc:docMk/>
      </pc:docMkLst>
      <pc:sldChg chg="modSp">
        <pc:chgData name="taryndev" userId="S::taryndev_gmail.com#ext#@uflorida.onmicrosoft.com::81c77233-f19a-4c58-8789-02fb8ac1a8fe" providerId="AD" clId="Web-{8682E9EF-91CC-EDBA-B6BA-1422A32353A7}" dt="2024-09-13T20:58:08.104" v="153" actId="20577"/>
        <pc:sldMkLst>
          <pc:docMk/>
          <pc:sldMk cId="3544771761" sldId="679"/>
        </pc:sldMkLst>
        <pc:spChg chg="mod">
          <ac:chgData name="taryndev" userId="S::taryndev_gmail.com#ext#@uflorida.onmicrosoft.com::81c77233-f19a-4c58-8789-02fb8ac1a8fe" providerId="AD" clId="Web-{8682E9EF-91CC-EDBA-B6BA-1422A32353A7}" dt="2024-09-13T20:58:08.104" v="153" actId="20577"/>
          <ac:spMkLst>
            <pc:docMk/>
            <pc:sldMk cId="3544771761" sldId="679"/>
            <ac:spMk id="3" creationId="{042AE1EF-FA03-4965-B85D-64572216851B}"/>
          </ac:spMkLst>
        </pc:spChg>
      </pc:sldChg>
      <pc:sldChg chg="addSp modSp addAnim modNotes">
        <pc:chgData name="taryndev" userId="S::taryndev_gmail.com#ext#@uflorida.onmicrosoft.com::81c77233-f19a-4c58-8789-02fb8ac1a8fe" providerId="AD" clId="Web-{8682E9EF-91CC-EDBA-B6BA-1422A32353A7}" dt="2024-09-14T21:24:53.635" v="2369"/>
        <pc:sldMkLst>
          <pc:docMk/>
          <pc:sldMk cId="935934768" sldId="684"/>
        </pc:sldMkLst>
        <pc:spChg chg="mod">
          <ac:chgData name="taryndev" userId="S::taryndev_gmail.com#ext#@uflorida.onmicrosoft.com::81c77233-f19a-4c58-8789-02fb8ac1a8fe" providerId="AD" clId="Web-{8682E9EF-91CC-EDBA-B6BA-1422A32353A7}" dt="2024-09-13T20:58:51.979" v="167" actId="20577"/>
          <ac:spMkLst>
            <pc:docMk/>
            <pc:sldMk cId="935934768" sldId="684"/>
            <ac:spMk id="2" creationId="{FDBDFBEF-3337-4268-8A66-2141B7DAF18E}"/>
          </ac:spMkLst>
        </pc:spChg>
        <pc:spChg chg="mod">
          <ac:chgData name="taryndev" userId="S::taryndev_gmail.com#ext#@uflorida.onmicrosoft.com::81c77233-f19a-4c58-8789-02fb8ac1a8fe" providerId="AD" clId="Web-{8682E9EF-91CC-EDBA-B6BA-1422A32353A7}" dt="2024-09-13T21:10:21.902" v="694" actId="14100"/>
          <ac:spMkLst>
            <pc:docMk/>
            <pc:sldMk cId="935934768" sldId="684"/>
            <ac:spMk id="3" creationId="{042AE1EF-FA03-4965-B85D-64572216851B}"/>
          </ac:spMkLst>
        </pc:spChg>
        <pc:spChg chg="add mod">
          <ac:chgData name="taryndev" userId="S::taryndev_gmail.com#ext#@uflorida.onmicrosoft.com::81c77233-f19a-4c58-8789-02fb8ac1a8fe" providerId="AD" clId="Web-{8682E9EF-91CC-EDBA-B6BA-1422A32353A7}" dt="2024-09-14T21:24:46.541" v="2368" actId="1076"/>
          <ac:spMkLst>
            <pc:docMk/>
            <pc:sldMk cId="935934768" sldId="684"/>
            <ac:spMk id="5" creationId="{AAA622E8-1E79-FE4D-868A-EBCB49CAF573}"/>
          </ac:spMkLst>
        </pc:spChg>
        <pc:picChg chg="add mod">
          <ac:chgData name="taryndev" userId="S::taryndev_gmail.com#ext#@uflorida.onmicrosoft.com::81c77233-f19a-4c58-8789-02fb8ac1a8fe" providerId="AD" clId="Web-{8682E9EF-91CC-EDBA-B6BA-1422A32353A7}" dt="2024-09-13T21:10:26.527" v="697" actId="1076"/>
          <ac:picMkLst>
            <pc:docMk/>
            <pc:sldMk cId="935934768" sldId="684"/>
            <ac:picMk id="4" creationId="{8937A671-754A-08F8-6900-160DB864994A}"/>
          </ac:picMkLst>
        </pc:picChg>
      </pc:sldChg>
      <pc:sldChg chg="modSp modNotes">
        <pc:chgData name="taryndev" userId="S::taryndev_gmail.com#ext#@uflorida.onmicrosoft.com::81c77233-f19a-4c58-8789-02fb8ac1a8fe" providerId="AD" clId="Web-{8682E9EF-91CC-EDBA-B6BA-1422A32353A7}" dt="2024-09-13T21:11:17.355" v="736"/>
        <pc:sldMkLst>
          <pc:docMk/>
          <pc:sldMk cId="3896925542" sldId="685"/>
        </pc:sldMkLst>
        <pc:spChg chg="mod">
          <ac:chgData name="taryndev" userId="S::taryndev_gmail.com#ext#@uflorida.onmicrosoft.com::81c77233-f19a-4c58-8789-02fb8ac1a8fe" providerId="AD" clId="Web-{8682E9EF-91CC-EDBA-B6BA-1422A32353A7}" dt="2024-09-13T21:08:03.433" v="598" actId="20577"/>
          <ac:spMkLst>
            <pc:docMk/>
            <pc:sldMk cId="3896925542" sldId="685"/>
            <ac:spMk id="2" creationId="{FDBDFBEF-3337-4268-8A66-2141B7DAF18E}"/>
          </ac:spMkLst>
        </pc:spChg>
        <pc:spChg chg="mod">
          <ac:chgData name="taryndev" userId="S::taryndev_gmail.com#ext#@uflorida.onmicrosoft.com::81c77233-f19a-4c58-8789-02fb8ac1a8fe" providerId="AD" clId="Web-{8682E9EF-91CC-EDBA-B6BA-1422A32353A7}" dt="2024-09-13T21:09:18.355" v="683" actId="20577"/>
          <ac:spMkLst>
            <pc:docMk/>
            <pc:sldMk cId="3896925542" sldId="685"/>
            <ac:spMk id="3" creationId="{042AE1EF-FA03-4965-B85D-64572216851B}"/>
          </ac:spMkLst>
        </pc:spChg>
      </pc:sldChg>
      <pc:sldChg chg="modSp">
        <pc:chgData name="taryndev" userId="S::taryndev_gmail.com#ext#@uflorida.onmicrosoft.com::81c77233-f19a-4c58-8789-02fb8ac1a8fe" providerId="AD" clId="Web-{8682E9EF-91CC-EDBA-B6BA-1422A32353A7}" dt="2024-09-13T21:18:41.446" v="1567" actId="20577"/>
        <pc:sldMkLst>
          <pc:docMk/>
          <pc:sldMk cId="1461198327" sldId="686"/>
        </pc:sldMkLst>
        <pc:spChg chg="mod">
          <ac:chgData name="taryndev" userId="S::taryndev_gmail.com#ext#@uflorida.onmicrosoft.com::81c77233-f19a-4c58-8789-02fb8ac1a8fe" providerId="AD" clId="Web-{8682E9EF-91CC-EDBA-B6BA-1422A32353A7}" dt="2024-09-13T21:13:03.558" v="743" actId="20577"/>
          <ac:spMkLst>
            <pc:docMk/>
            <pc:sldMk cId="1461198327" sldId="686"/>
            <ac:spMk id="2" creationId="{FDBDFBEF-3337-4268-8A66-2141B7DAF18E}"/>
          </ac:spMkLst>
        </pc:spChg>
        <pc:spChg chg="mod">
          <ac:chgData name="taryndev" userId="S::taryndev_gmail.com#ext#@uflorida.onmicrosoft.com::81c77233-f19a-4c58-8789-02fb8ac1a8fe" providerId="AD" clId="Web-{8682E9EF-91CC-EDBA-B6BA-1422A32353A7}" dt="2024-09-13T21:18:41.446" v="1567" actId="20577"/>
          <ac:spMkLst>
            <pc:docMk/>
            <pc:sldMk cId="1461198327" sldId="686"/>
            <ac:spMk id="3" creationId="{042AE1EF-FA03-4965-B85D-64572216851B}"/>
          </ac:spMkLst>
        </pc:spChg>
      </pc:sldChg>
      <pc:sldChg chg="modSp new ord modNotes">
        <pc:chgData name="taryndev" userId="S::taryndev_gmail.com#ext#@uflorida.onmicrosoft.com::81c77233-f19a-4c58-8789-02fb8ac1a8fe" providerId="AD" clId="Web-{8682E9EF-91CC-EDBA-B6BA-1422A32353A7}" dt="2024-09-13T21:18:17.056" v="1545"/>
        <pc:sldMkLst>
          <pc:docMk/>
          <pc:sldMk cId="3799597843" sldId="687"/>
        </pc:sldMkLst>
        <pc:spChg chg="mod">
          <ac:chgData name="taryndev" userId="S::taryndev_gmail.com#ext#@uflorida.onmicrosoft.com::81c77233-f19a-4c58-8789-02fb8ac1a8fe" providerId="AD" clId="Web-{8682E9EF-91CC-EDBA-B6BA-1422A32353A7}" dt="2024-09-13T21:13:17.121" v="755" actId="20577"/>
          <ac:spMkLst>
            <pc:docMk/>
            <pc:sldMk cId="3799597843" sldId="687"/>
            <ac:spMk id="2" creationId="{506B5C94-AB46-37B6-40DD-1EF2DA7BAD32}"/>
          </ac:spMkLst>
        </pc:spChg>
        <pc:spChg chg="mod">
          <ac:chgData name="taryndev" userId="S::taryndev_gmail.com#ext#@uflorida.onmicrosoft.com::81c77233-f19a-4c58-8789-02fb8ac1a8fe" providerId="AD" clId="Web-{8682E9EF-91CC-EDBA-B6BA-1422A32353A7}" dt="2024-09-13T21:17:19.072" v="1288" actId="20577"/>
          <ac:spMkLst>
            <pc:docMk/>
            <pc:sldMk cId="3799597843" sldId="687"/>
            <ac:spMk id="3" creationId="{CE944404-08C5-D7E8-18B3-34BA55D2B6EE}"/>
          </ac:spMkLst>
        </pc:spChg>
      </pc:sldChg>
      <pc:sldChg chg="modSp new">
        <pc:chgData name="taryndev" userId="S::taryndev_gmail.com#ext#@uflorida.onmicrosoft.com::81c77233-f19a-4c58-8789-02fb8ac1a8fe" providerId="AD" clId="Web-{8682E9EF-91CC-EDBA-B6BA-1422A32353A7}" dt="2024-09-13T21:18:48.727" v="1571" actId="20577"/>
        <pc:sldMkLst>
          <pc:docMk/>
          <pc:sldMk cId="820699162" sldId="688"/>
        </pc:sldMkLst>
        <pc:spChg chg="mod">
          <ac:chgData name="taryndev" userId="S::taryndev_gmail.com#ext#@uflorida.onmicrosoft.com::81c77233-f19a-4c58-8789-02fb8ac1a8fe" providerId="AD" clId="Web-{8682E9EF-91CC-EDBA-B6BA-1422A32353A7}" dt="2024-09-13T21:18:48.727" v="1571" actId="20577"/>
          <ac:spMkLst>
            <pc:docMk/>
            <pc:sldMk cId="820699162" sldId="688"/>
            <ac:spMk id="2" creationId="{094D5F87-E86B-6C28-B227-3AA68F8714D5}"/>
          </ac:spMkLst>
        </pc:spChg>
      </pc:sldChg>
      <pc:sldChg chg="modSp new">
        <pc:chgData name="taryndev" userId="S::taryndev_gmail.com#ext#@uflorida.onmicrosoft.com::81c77233-f19a-4c58-8789-02fb8ac1a8fe" providerId="AD" clId="Web-{8682E9EF-91CC-EDBA-B6BA-1422A32353A7}" dt="2024-09-13T21:20:01.152" v="1623" actId="20577"/>
        <pc:sldMkLst>
          <pc:docMk/>
          <pc:sldMk cId="914588983" sldId="689"/>
        </pc:sldMkLst>
        <pc:spChg chg="mod">
          <ac:chgData name="taryndev" userId="S::taryndev_gmail.com#ext#@uflorida.onmicrosoft.com::81c77233-f19a-4c58-8789-02fb8ac1a8fe" providerId="AD" clId="Web-{8682E9EF-91CC-EDBA-B6BA-1422A32353A7}" dt="2024-09-13T21:19:22.699" v="1576" actId="20577"/>
          <ac:spMkLst>
            <pc:docMk/>
            <pc:sldMk cId="914588983" sldId="689"/>
            <ac:spMk id="2" creationId="{4C7C1E89-9308-B544-652D-E4A5AD9D0E4D}"/>
          </ac:spMkLst>
        </pc:spChg>
        <pc:spChg chg="mod">
          <ac:chgData name="taryndev" userId="S::taryndev_gmail.com#ext#@uflorida.onmicrosoft.com::81c77233-f19a-4c58-8789-02fb8ac1a8fe" providerId="AD" clId="Web-{8682E9EF-91CC-EDBA-B6BA-1422A32353A7}" dt="2024-09-13T21:20:01.152" v="1623" actId="20577"/>
          <ac:spMkLst>
            <pc:docMk/>
            <pc:sldMk cId="914588983" sldId="689"/>
            <ac:spMk id="3" creationId="{E9EF0AB3-E7D7-4190-897D-01B9F62A4C0F}"/>
          </ac:spMkLst>
        </pc:spChg>
      </pc:sldChg>
      <pc:sldChg chg="modSp new">
        <pc:chgData name="taryndev" userId="S::taryndev_gmail.com#ext#@uflorida.onmicrosoft.com::81c77233-f19a-4c58-8789-02fb8ac1a8fe" providerId="AD" clId="Web-{8682E9EF-91CC-EDBA-B6BA-1422A32353A7}" dt="2024-09-13T21:20:18.401" v="1644" actId="20577"/>
        <pc:sldMkLst>
          <pc:docMk/>
          <pc:sldMk cId="1603024476" sldId="690"/>
        </pc:sldMkLst>
        <pc:spChg chg="mod">
          <ac:chgData name="taryndev" userId="S::taryndev_gmail.com#ext#@uflorida.onmicrosoft.com::81c77233-f19a-4c58-8789-02fb8ac1a8fe" providerId="AD" clId="Web-{8682E9EF-91CC-EDBA-B6BA-1422A32353A7}" dt="2024-09-13T21:20:18.401" v="1644" actId="20577"/>
          <ac:spMkLst>
            <pc:docMk/>
            <pc:sldMk cId="1603024476" sldId="690"/>
            <ac:spMk id="2" creationId="{AADF62BB-BC8C-DBF0-F117-4BA9C62154D0}"/>
          </ac:spMkLst>
        </pc:spChg>
      </pc:sldChg>
      <pc:sldChg chg="addSp modSp new modNotes">
        <pc:chgData name="taryndev" userId="S::taryndev_gmail.com#ext#@uflorida.onmicrosoft.com::81c77233-f19a-4c58-8789-02fb8ac1a8fe" providerId="AD" clId="Web-{8682E9EF-91CC-EDBA-B6BA-1422A32353A7}" dt="2024-09-13T21:41:25.455" v="2267"/>
        <pc:sldMkLst>
          <pc:docMk/>
          <pc:sldMk cId="1554187958" sldId="691"/>
        </pc:sldMkLst>
        <pc:spChg chg="mod">
          <ac:chgData name="taryndev" userId="S::taryndev_gmail.com#ext#@uflorida.onmicrosoft.com::81c77233-f19a-4c58-8789-02fb8ac1a8fe" providerId="AD" clId="Web-{8682E9EF-91CC-EDBA-B6BA-1422A32353A7}" dt="2024-09-13T21:20:47.682" v="1669" actId="20577"/>
          <ac:spMkLst>
            <pc:docMk/>
            <pc:sldMk cId="1554187958" sldId="691"/>
            <ac:spMk id="2" creationId="{1072B60B-A0FD-5C21-5D26-3B78C8B75C92}"/>
          </ac:spMkLst>
        </pc:spChg>
        <pc:spChg chg="mod">
          <ac:chgData name="taryndev" userId="S::taryndev_gmail.com#ext#@uflorida.onmicrosoft.com::81c77233-f19a-4c58-8789-02fb8ac1a8fe" providerId="AD" clId="Web-{8682E9EF-91CC-EDBA-B6BA-1422A32353A7}" dt="2024-09-13T21:40:53.690" v="2235" actId="20577"/>
          <ac:spMkLst>
            <pc:docMk/>
            <pc:sldMk cId="1554187958" sldId="691"/>
            <ac:spMk id="3" creationId="{568B1F42-15E9-DE99-179F-6DBD9596AC5B}"/>
          </ac:spMkLst>
        </pc:spChg>
        <pc:spChg chg="add mod">
          <ac:chgData name="taryndev" userId="S::taryndev_gmail.com#ext#@uflorida.onmicrosoft.com::81c77233-f19a-4c58-8789-02fb8ac1a8fe" providerId="AD" clId="Web-{8682E9EF-91CC-EDBA-B6BA-1422A32353A7}" dt="2024-09-13T21:37:03.285" v="2101" actId="20577"/>
          <ac:spMkLst>
            <pc:docMk/>
            <pc:sldMk cId="1554187958" sldId="691"/>
            <ac:spMk id="4" creationId="{6B373CE4-3F5F-5F8A-ADDA-31978ACC0102}"/>
          </ac:spMkLst>
        </pc:spChg>
      </pc:sldChg>
      <pc:sldChg chg="modSp new modNotes">
        <pc:chgData name="taryndev" userId="S::taryndev_gmail.com#ext#@uflorida.onmicrosoft.com::81c77233-f19a-4c58-8789-02fb8ac1a8fe" providerId="AD" clId="Web-{8682E9EF-91CC-EDBA-B6BA-1422A32353A7}" dt="2024-09-13T21:25:40.712" v="1923"/>
        <pc:sldMkLst>
          <pc:docMk/>
          <pc:sldMk cId="1196715764" sldId="692"/>
        </pc:sldMkLst>
        <pc:spChg chg="mod">
          <ac:chgData name="taryndev" userId="S::taryndev_gmail.com#ext#@uflorida.onmicrosoft.com::81c77233-f19a-4c58-8789-02fb8ac1a8fe" providerId="AD" clId="Web-{8682E9EF-91CC-EDBA-B6BA-1422A32353A7}" dt="2024-09-13T21:21:31.698" v="1676" actId="20577"/>
          <ac:spMkLst>
            <pc:docMk/>
            <pc:sldMk cId="1196715764" sldId="692"/>
            <ac:spMk id="2" creationId="{B7438BBC-9817-1744-E0C2-9B1DDAC7B8A8}"/>
          </ac:spMkLst>
        </pc:spChg>
        <pc:spChg chg="mod">
          <ac:chgData name="taryndev" userId="S::taryndev_gmail.com#ext#@uflorida.onmicrosoft.com::81c77233-f19a-4c58-8789-02fb8ac1a8fe" providerId="AD" clId="Web-{8682E9EF-91CC-EDBA-B6BA-1422A32353A7}" dt="2024-09-13T21:25:17.915" v="1894" actId="20577"/>
          <ac:spMkLst>
            <pc:docMk/>
            <pc:sldMk cId="1196715764" sldId="692"/>
            <ac:spMk id="3" creationId="{4F4EAF29-CAF9-58BA-F89E-E546F365B36C}"/>
          </ac:spMkLst>
        </pc:spChg>
      </pc:sldChg>
      <pc:sldChg chg="new del">
        <pc:chgData name="taryndev" userId="S::taryndev_gmail.com#ext#@uflorida.onmicrosoft.com::81c77233-f19a-4c58-8789-02fb8ac1a8fe" providerId="AD" clId="Web-{8682E9EF-91CC-EDBA-B6BA-1422A32353A7}" dt="2024-09-13T21:41:33.111" v="2269"/>
        <pc:sldMkLst>
          <pc:docMk/>
          <pc:sldMk cId="3812752996" sldId="693"/>
        </pc:sldMkLst>
      </pc:sldChg>
      <pc:sldChg chg="modSp new">
        <pc:chgData name="taryndev" userId="S::taryndev_gmail.com#ext#@uflorida.onmicrosoft.com::81c77233-f19a-4c58-8789-02fb8ac1a8fe" providerId="AD" clId="Web-{8682E9EF-91CC-EDBA-B6BA-1422A32353A7}" dt="2024-09-14T21:23:24.333" v="2353" actId="20577"/>
        <pc:sldMkLst>
          <pc:docMk/>
          <pc:sldMk cId="4264207018" sldId="693"/>
        </pc:sldMkLst>
        <pc:spChg chg="mod">
          <ac:chgData name="taryndev" userId="S::taryndev_gmail.com#ext#@uflorida.onmicrosoft.com::81c77233-f19a-4c58-8789-02fb8ac1a8fe" providerId="AD" clId="Web-{8682E9EF-91CC-EDBA-B6BA-1422A32353A7}" dt="2024-09-14T21:23:24.333" v="2353" actId="20577"/>
          <ac:spMkLst>
            <pc:docMk/>
            <pc:sldMk cId="4264207018" sldId="693"/>
            <ac:spMk id="2" creationId="{189491E3-F300-3421-9241-DF55AB5EBD6E}"/>
          </ac:spMkLst>
        </pc:spChg>
        <pc:spChg chg="mod">
          <ac:chgData name="taryndev" userId="S::taryndev_gmail.com#ext#@uflorida.onmicrosoft.com::81c77233-f19a-4c58-8789-02fb8ac1a8fe" providerId="AD" clId="Web-{8682E9EF-91CC-EDBA-B6BA-1422A32353A7}" dt="2024-09-13T21:42:16.251" v="2342" actId="20577"/>
          <ac:spMkLst>
            <pc:docMk/>
            <pc:sldMk cId="4264207018" sldId="693"/>
            <ac:spMk id="3" creationId="{CC8735F9-6226-9D9B-1EF3-175FA6A7ED4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86B439-DB76-A746-B78D-4E1026D751BF}" type="doc">
      <dgm:prSet loTypeId="urn:microsoft.com/office/officeart/2005/8/layout/hList1" loCatId="" qsTypeId="urn:microsoft.com/office/officeart/2005/8/quickstyle/simple1" qsCatId="simple" csTypeId="urn:microsoft.com/office/officeart/2005/8/colors/accent1_1" csCatId="accent1" phldr="1"/>
      <dgm:spPr/>
      <dgm:t>
        <a:bodyPr/>
        <a:lstStyle/>
        <a:p>
          <a:endParaRPr lang="en-US"/>
        </a:p>
      </dgm:t>
    </dgm:pt>
    <dgm:pt modelId="{8BC66738-A418-EC40-B9E6-62C8F02044AF}">
      <dgm:prSet phldrT="[Text]"/>
      <dgm:spPr/>
      <dgm:t>
        <a:bodyPr/>
        <a:lstStyle/>
        <a:p>
          <a:r>
            <a:rPr lang="en-US"/>
            <a:t>PROS</a:t>
          </a:r>
        </a:p>
      </dgm:t>
    </dgm:pt>
    <dgm:pt modelId="{9BB678F1-B882-DD4E-8613-B3536008BADD}" type="parTrans" cxnId="{F587EB95-7218-EE45-90AE-15762E3C4501}">
      <dgm:prSet/>
      <dgm:spPr/>
      <dgm:t>
        <a:bodyPr/>
        <a:lstStyle/>
        <a:p>
          <a:endParaRPr lang="en-US"/>
        </a:p>
      </dgm:t>
    </dgm:pt>
    <dgm:pt modelId="{91588D72-52CF-AE48-B55C-CA285929945D}" type="sibTrans" cxnId="{F587EB95-7218-EE45-90AE-15762E3C4501}">
      <dgm:prSet/>
      <dgm:spPr/>
      <dgm:t>
        <a:bodyPr/>
        <a:lstStyle/>
        <a:p>
          <a:endParaRPr lang="en-US"/>
        </a:p>
      </dgm:t>
    </dgm:pt>
    <dgm:pt modelId="{3ADE3DB5-EDBF-174D-AB92-93F27FAB09B5}">
      <dgm:prSet phldrT="[Text]"/>
      <dgm:spPr/>
      <dgm:t>
        <a:bodyPr/>
        <a:lstStyle/>
        <a:p>
          <a:pPr>
            <a:lnSpc>
              <a:spcPct val="100000"/>
            </a:lnSpc>
            <a:spcBef>
              <a:spcPts val="600"/>
            </a:spcBef>
            <a:spcAft>
              <a:spcPts val="600"/>
            </a:spcAft>
          </a:pPr>
          <a:r>
            <a:rPr lang="en-US"/>
            <a:t>Endorsement by the community that your research is worthy.</a:t>
          </a:r>
        </a:p>
      </dgm:t>
    </dgm:pt>
    <dgm:pt modelId="{3A4A8423-3D6E-D240-8135-0009C04BD90D}" type="parTrans" cxnId="{9B81EAD6-49A1-6B43-9048-A08993C60A51}">
      <dgm:prSet/>
      <dgm:spPr/>
      <dgm:t>
        <a:bodyPr/>
        <a:lstStyle/>
        <a:p>
          <a:endParaRPr lang="en-US"/>
        </a:p>
      </dgm:t>
    </dgm:pt>
    <dgm:pt modelId="{6CF0590D-F6E6-D149-B41C-280EBD063652}" type="sibTrans" cxnId="{9B81EAD6-49A1-6B43-9048-A08993C60A51}">
      <dgm:prSet/>
      <dgm:spPr/>
      <dgm:t>
        <a:bodyPr/>
        <a:lstStyle/>
        <a:p>
          <a:endParaRPr lang="en-US"/>
        </a:p>
      </dgm:t>
    </dgm:pt>
    <dgm:pt modelId="{B2412B8E-0E2D-5D46-AF4C-195BD2D7F295}">
      <dgm:prSet phldrT="[Text]"/>
      <dgm:spPr/>
      <dgm:t>
        <a:bodyPr/>
        <a:lstStyle/>
        <a:p>
          <a:r>
            <a:rPr lang="en-US"/>
            <a:t>CONS</a:t>
          </a:r>
        </a:p>
      </dgm:t>
    </dgm:pt>
    <dgm:pt modelId="{6E0AAA20-682D-754B-88D7-13EA4D852A5B}" type="parTrans" cxnId="{A02B5C50-24D4-0C49-A923-43B9ADF8F025}">
      <dgm:prSet/>
      <dgm:spPr/>
      <dgm:t>
        <a:bodyPr/>
        <a:lstStyle/>
        <a:p>
          <a:endParaRPr lang="en-US"/>
        </a:p>
      </dgm:t>
    </dgm:pt>
    <dgm:pt modelId="{253C9D9D-377B-8345-B9C9-654D342037AA}" type="sibTrans" cxnId="{A02B5C50-24D4-0C49-A923-43B9ADF8F025}">
      <dgm:prSet/>
      <dgm:spPr/>
      <dgm:t>
        <a:bodyPr/>
        <a:lstStyle/>
        <a:p>
          <a:endParaRPr lang="en-US"/>
        </a:p>
      </dgm:t>
    </dgm:pt>
    <dgm:pt modelId="{7158523D-FFE4-0F4B-BC7E-6800FD7D7080}">
      <dgm:prSet phldrT="[Text]"/>
      <dgm:spPr/>
      <dgm:t>
        <a:bodyPr/>
        <a:lstStyle/>
        <a:p>
          <a:pPr>
            <a:lnSpc>
              <a:spcPct val="100000"/>
            </a:lnSpc>
            <a:spcBef>
              <a:spcPts val="600"/>
            </a:spcBef>
            <a:spcAft>
              <a:spcPts val="600"/>
            </a:spcAft>
            <a:buFont typeface="Arial" panose="020B0604020202020204" pitchFamily="34" charset="0"/>
            <a:buChar char="•"/>
          </a:pPr>
          <a:r>
            <a:rPr lang="en-US">
              <a:latin typeface="+mn-lt"/>
            </a:rPr>
            <a:t>Aggregate does not equal individual!</a:t>
          </a:r>
          <a:endParaRPr lang="en-US"/>
        </a:p>
      </dgm:t>
    </dgm:pt>
    <dgm:pt modelId="{0C210AD1-A649-4643-8DE7-BE2331FD0233}" type="parTrans" cxnId="{ECAF1A40-384D-0149-A30C-DDCEDE79C1D3}">
      <dgm:prSet/>
      <dgm:spPr/>
      <dgm:t>
        <a:bodyPr/>
        <a:lstStyle/>
        <a:p>
          <a:endParaRPr lang="en-US"/>
        </a:p>
      </dgm:t>
    </dgm:pt>
    <dgm:pt modelId="{6AAF093C-EA04-6A40-89A2-0B0CA102C9CB}" type="sibTrans" cxnId="{ECAF1A40-384D-0149-A30C-DDCEDE79C1D3}">
      <dgm:prSet/>
      <dgm:spPr/>
      <dgm:t>
        <a:bodyPr/>
        <a:lstStyle/>
        <a:p>
          <a:endParaRPr lang="en-US"/>
        </a:p>
      </dgm:t>
    </dgm:pt>
    <dgm:pt modelId="{DE97D64C-0C8C-CF44-A2A4-9BEADBB4B927}">
      <dgm:prSet/>
      <dgm:spPr/>
      <dgm:t>
        <a:bodyPr/>
        <a:lstStyle/>
        <a:p>
          <a:pPr>
            <a:lnSpc>
              <a:spcPct val="100000"/>
            </a:lnSpc>
            <a:spcBef>
              <a:spcPts val="600"/>
            </a:spcBef>
            <a:spcAft>
              <a:spcPts val="600"/>
            </a:spcAft>
          </a:pPr>
          <a:r>
            <a:rPr lang="en-US">
              <a:latin typeface="+mn-lt"/>
            </a:rPr>
            <a:t>Your research results are the same no matter which journal they’re published in.</a:t>
          </a:r>
        </a:p>
      </dgm:t>
    </dgm:pt>
    <dgm:pt modelId="{E1B48565-23FC-FF42-9689-CC5A6C56C423}" type="parTrans" cxnId="{0990BAFD-C17C-BF49-93F8-837831A9F25A}">
      <dgm:prSet/>
      <dgm:spPr/>
      <dgm:t>
        <a:bodyPr/>
        <a:lstStyle/>
        <a:p>
          <a:endParaRPr lang="en-US"/>
        </a:p>
      </dgm:t>
    </dgm:pt>
    <dgm:pt modelId="{68E0D616-89BC-8A45-9672-BF89CE44DA9D}" type="sibTrans" cxnId="{0990BAFD-C17C-BF49-93F8-837831A9F25A}">
      <dgm:prSet/>
      <dgm:spPr/>
      <dgm:t>
        <a:bodyPr/>
        <a:lstStyle/>
        <a:p>
          <a:endParaRPr lang="en-US"/>
        </a:p>
      </dgm:t>
    </dgm:pt>
    <dgm:pt modelId="{5ABD43BB-F762-C24B-A9B7-6BD3CFECB910}">
      <dgm:prSet/>
      <dgm:spPr/>
      <dgm:t>
        <a:bodyPr/>
        <a:lstStyle/>
        <a:p>
          <a:pPr>
            <a:lnSpc>
              <a:spcPct val="100000"/>
            </a:lnSpc>
            <a:spcBef>
              <a:spcPts val="600"/>
            </a:spcBef>
            <a:spcAft>
              <a:spcPts val="600"/>
            </a:spcAft>
          </a:pPr>
          <a:r>
            <a:rPr lang="en-US">
              <a:latin typeface="+mn-lt"/>
            </a:rPr>
            <a:t>Some fields just don’t have high impact factor journals.</a:t>
          </a:r>
        </a:p>
      </dgm:t>
    </dgm:pt>
    <dgm:pt modelId="{62A8D792-97CD-E946-B477-3BC18B8275A2}" type="parTrans" cxnId="{5FB73A20-F632-5D43-9BAF-45881F69CFB8}">
      <dgm:prSet/>
      <dgm:spPr/>
      <dgm:t>
        <a:bodyPr/>
        <a:lstStyle/>
        <a:p>
          <a:endParaRPr lang="en-US"/>
        </a:p>
      </dgm:t>
    </dgm:pt>
    <dgm:pt modelId="{9A3D5CE9-98D0-924A-97ED-707DF214F33C}" type="sibTrans" cxnId="{5FB73A20-F632-5D43-9BAF-45881F69CFB8}">
      <dgm:prSet/>
      <dgm:spPr/>
      <dgm:t>
        <a:bodyPr/>
        <a:lstStyle/>
        <a:p>
          <a:endParaRPr lang="en-US"/>
        </a:p>
      </dgm:t>
    </dgm:pt>
    <dgm:pt modelId="{FF5AF3B2-88C9-8944-A636-D4AC9B9DCEDC}">
      <dgm:prSet/>
      <dgm:spPr/>
      <dgm:t>
        <a:bodyPr/>
        <a:lstStyle/>
        <a:p>
          <a:pPr>
            <a:lnSpc>
              <a:spcPct val="100000"/>
            </a:lnSpc>
            <a:spcBef>
              <a:spcPts val="600"/>
            </a:spcBef>
            <a:spcAft>
              <a:spcPts val="600"/>
            </a:spcAft>
          </a:pPr>
          <a:r>
            <a:rPr lang="en-US">
              <a:latin typeface="+mn-lt"/>
            </a:rPr>
            <a:t>Lower impact factor journal may get you published faster.</a:t>
          </a:r>
        </a:p>
      </dgm:t>
    </dgm:pt>
    <dgm:pt modelId="{D3005738-212A-AB49-BF88-B528F176A1D4}" type="parTrans" cxnId="{9AE72637-1CD2-484B-8DFF-0C511C9DE755}">
      <dgm:prSet/>
      <dgm:spPr/>
      <dgm:t>
        <a:bodyPr/>
        <a:lstStyle/>
        <a:p>
          <a:endParaRPr lang="en-US"/>
        </a:p>
      </dgm:t>
    </dgm:pt>
    <dgm:pt modelId="{191A1B1A-D81B-214F-BF67-EEE96CCD128C}" type="sibTrans" cxnId="{9AE72637-1CD2-484B-8DFF-0C511C9DE755}">
      <dgm:prSet/>
      <dgm:spPr/>
      <dgm:t>
        <a:bodyPr/>
        <a:lstStyle/>
        <a:p>
          <a:endParaRPr lang="en-US"/>
        </a:p>
      </dgm:t>
    </dgm:pt>
    <dgm:pt modelId="{02F8B97D-2B57-0D4B-87B6-4EF44A95D61E}">
      <dgm:prSet phldrT="[Text]"/>
      <dgm:spPr/>
      <dgm:t>
        <a:bodyPr/>
        <a:lstStyle/>
        <a:p>
          <a:pPr>
            <a:lnSpc>
              <a:spcPct val="100000"/>
            </a:lnSpc>
            <a:spcBef>
              <a:spcPts val="600"/>
            </a:spcBef>
            <a:spcAft>
              <a:spcPts val="600"/>
            </a:spcAft>
          </a:pPr>
          <a:r>
            <a:rPr lang="en-US"/>
            <a:t>Translates into prestige valued by grant donors, job hiring committees, etc.</a:t>
          </a:r>
        </a:p>
      </dgm:t>
    </dgm:pt>
    <dgm:pt modelId="{34155478-4B8F-BA4B-AB05-CA1A2C09BBC1}" type="parTrans" cxnId="{B34B530F-3233-C742-9CD6-B158A41D49EE}">
      <dgm:prSet/>
      <dgm:spPr/>
      <dgm:t>
        <a:bodyPr/>
        <a:lstStyle/>
        <a:p>
          <a:endParaRPr lang="en-US"/>
        </a:p>
      </dgm:t>
    </dgm:pt>
    <dgm:pt modelId="{807AD5ED-64B6-3842-A5C8-5DA78238D2E5}" type="sibTrans" cxnId="{B34B530F-3233-C742-9CD6-B158A41D49EE}">
      <dgm:prSet/>
      <dgm:spPr/>
      <dgm:t>
        <a:bodyPr/>
        <a:lstStyle/>
        <a:p>
          <a:endParaRPr lang="en-US"/>
        </a:p>
      </dgm:t>
    </dgm:pt>
    <dgm:pt modelId="{8193F534-C92F-4C44-B2A9-B603AD0C9896}">
      <dgm:prSet phldrT="[Text]"/>
      <dgm:spPr/>
      <dgm:t>
        <a:bodyPr/>
        <a:lstStyle/>
        <a:p>
          <a:pPr>
            <a:lnSpc>
              <a:spcPct val="100000"/>
            </a:lnSpc>
            <a:spcBef>
              <a:spcPts val="600"/>
            </a:spcBef>
            <a:spcAft>
              <a:spcPts val="600"/>
            </a:spcAft>
          </a:pPr>
          <a:r>
            <a:rPr lang="en-US"/>
            <a:t>Publishing in high impact factor journal will give more credibility to your work.</a:t>
          </a:r>
        </a:p>
      </dgm:t>
    </dgm:pt>
    <dgm:pt modelId="{28E717EB-65A8-E344-AB74-0379C52ED46F}" type="parTrans" cxnId="{451974FD-6E41-524E-BFA6-903AF6C95026}">
      <dgm:prSet/>
      <dgm:spPr/>
      <dgm:t>
        <a:bodyPr/>
        <a:lstStyle/>
        <a:p>
          <a:endParaRPr lang="en-US"/>
        </a:p>
      </dgm:t>
    </dgm:pt>
    <dgm:pt modelId="{D2C0A62F-07A9-B940-9353-0110C481A040}" type="sibTrans" cxnId="{451974FD-6E41-524E-BFA6-903AF6C95026}">
      <dgm:prSet/>
      <dgm:spPr/>
      <dgm:t>
        <a:bodyPr/>
        <a:lstStyle/>
        <a:p>
          <a:endParaRPr lang="en-US"/>
        </a:p>
      </dgm:t>
    </dgm:pt>
    <dgm:pt modelId="{E83D092D-2C1F-774A-86B8-10735F070A5C}">
      <dgm:prSet phldrT="[Text]"/>
      <dgm:spPr/>
      <dgm:t>
        <a:bodyPr/>
        <a:lstStyle/>
        <a:p>
          <a:pPr>
            <a:lnSpc>
              <a:spcPct val="100000"/>
            </a:lnSpc>
            <a:spcBef>
              <a:spcPts val="600"/>
            </a:spcBef>
            <a:spcAft>
              <a:spcPts val="600"/>
            </a:spcAft>
          </a:pPr>
          <a:r>
            <a:rPr lang="en-US"/>
            <a:t>High chances that your work will be read and cited.</a:t>
          </a:r>
        </a:p>
      </dgm:t>
    </dgm:pt>
    <dgm:pt modelId="{0C6FA263-63B3-AD4E-8C07-228B30B23DCA}" type="parTrans" cxnId="{7EC14C29-1491-7442-A750-ABEF5DE6F72E}">
      <dgm:prSet/>
      <dgm:spPr/>
      <dgm:t>
        <a:bodyPr/>
        <a:lstStyle/>
        <a:p>
          <a:endParaRPr lang="en-US"/>
        </a:p>
      </dgm:t>
    </dgm:pt>
    <dgm:pt modelId="{89374CA2-6641-F547-985A-12BDC49F49E9}" type="sibTrans" cxnId="{7EC14C29-1491-7442-A750-ABEF5DE6F72E}">
      <dgm:prSet/>
      <dgm:spPr/>
      <dgm:t>
        <a:bodyPr/>
        <a:lstStyle/>
        <a:p>
          <a:endParaRPr lang="en-US"/>
        </a:p>
      </dgm:t>
    </dgm:pt>
    <dgm:pt modelId="{302B19BC-DCFC-0749-B241-A94D083934D3}">
      <dgm:prSet/>
      <dgm:spPr/>
      <dgm:t>
        <a:bodyPr/>
        <a:lstStyle/>
        <a:p>
          <a:pPr>
            <a:lnSpc>
              <a:spcPct val="100000"/>
            </a:lnSpc>
            <a:spcBef>
              <a:spcPts val="600"/>
            </a:spcBef>
            <a:spcAft>
              <a:spcPts val="600"/>
            </a:spcAft>
          </a:pPr>
          <a:r>
            <a:rPr lang="en-US">
              <a:latin typeface="+mn-lt"/>
            </a:rPr>
            <a:t>High impact journals tend to be expensive.</a:t>
          </a:r>
        </a:p>
      </dgm:t>
    </dgm:pt>
    <dgm:pt modelId="{B33560BB-05E8-ED43-824B-DC0E106FAA97}" type="parTrans" cxnId="{3B53F95F-9E39-EC45-8C1E-47977D3FDDD9}">
      <dgm:prSet/>
      <dgm:spPr/>
      <dgm:t>
        <a:bodyPr/>
        <a:lstStyle/>
        <a:p>
          <a:endParaRPr lang="en-US"/>
        </a:p>
      </dgm:t>
    </dgm:pt>
    <dgm:pt modelId="{CCE6A977-FBDE-0F42-B838-D6070E33498F}" type="sibTrans" cxnId="{3B53F95F-9E39-EC45-8C1E-47977D3FDDD9}">
      <dgm:prSet/>
      <dgm:spPr/>
      <dgm:t>
        <a:bodyPr/>
        <a:lstStyle/>
        <a:p>
          <a:endParaRPr lang="en-US"/>
        </a:p>
      </dgm:t>
    </dgm:pt>
    <dgm:pt modelId="{1CCF24EC-D274-2E40-AC6E-4D178C6FC66B}">
      <dgm:prSet/>
      <dgm:spPr/>
      <dgm:t>
        <a:bodyPr/>
        <a:lstStyle/>
        <a:p>
          <a:pPr>
            <a:lnSpc>
              <a:spcPct val="100000"/>
            </a:lnSpc>
            <a:spcBef>
              <a:spcPts val="600"/>
            </a:spcBef>
            <a:spcAft>
              <a:spcPts val="600"/>
            </a:spcAft>
          </a:pPr>
          <a:r>
            <a:rPr lang="en-US" b="0" i="0" u="none"/>
            <a:t>High rejection rates; high-impact journals consider the novelty and appeal of the message.</a:t>
          </a:r>
          <a:endParaRPr lang="en-US">
            <a:latin typeface="+mn-lt"/>
          </a:endParaRPr>
        </a:p>
      </dgm:t>
    </dgm:pt>
    <dgm:pt modelId="{5BD1A1E6-901F-BB4B-AC7A-CAED761AF837}" type="parTrans" cxnId="{EB45BD8D-3CC3-454E-9253-A723A62B591F}">
      <dgm:prSet/>
      <dgm:spPr/>
      <dgm:t>
        <a:bodyPr/>
        <a:lstStyle/>
        <a:p>
          <a:endParaRPr lang="en-US"/>
        </a:p>
      </dgm:t>
    </dgm:pt>
    <dgm:pt modelId="{84725650-88D1-1245-A320-9E4082EBBA3B}" type="sibTrans" cxnId="{EB45BD8D-3CC3-454E-9253-A723A62B591F}">
      <dgm:prSet/>
      <dgm:spPr/>
      <dgm:t>
        <a:bodyPr/>
        <a:lstStyle/>
        <a:p>
          <a:endParaRPr lang="en-US"/>
        </a:p>
      </dgm:t>
    </dgm:pt>
    <dgm:pt modelId="{FEED97C4-921D-B146-8025-4088D0804B63}" type="pres">
      <dgm:prSet presAssocID="{4486B439-DB76-A746-B78D-4E1026D751BF}" presName="Name0" presStyleCnt="0">
        <dgm:presLayoutVars>
          <dgm:dir/>
          <dgm:animLvl val="lvl"/>
          <dgm:resizeHandles val="exact"/>
        </dgm:presLayoutVars>
      </dgm:prSet>
      <dgm:spPr/>
    </dgm:pt>
    <dgm:pt modelId="{C36D1BCB-A9B6-9649-82D7-492DCF6E3D56}" type="pres">
      <dgm:prSet presAssocID="{8BC66738-A418-EC40-B9E6-62C8F02044AF}" presName="composite" presStyleCnt="0"/>
      <dgm:spPr/>
    </dgm:pt>
    <dgm:pt modelId="{1ED92C7F-9F47-8041-A6DC-F67B5711B0FB}" type="pres">
      <dgm:prSet presAssocID="{8BC66738-A418-EC40-B9E6-62C8F02044AF}" presName="parTx" presStyleLbl="alignNode1" presStyleIdx="0" presStyleCnt="2">
        <dgm:presLayoutVars>
          <dgm:chMax val="0"/>
          <dgm:chPref val="0"/>
          <dgm:bulletEnabled val="1"/>
        </dgm:presLayoutVars>
      </dgm:prSet>
      <dgm:spPr/>
    </dgm:pt>
    <dgm:pt modelId="{F88A31AB-3D72-F24C-80F0-82E700989C94}" type="pres">
      <dgm:prSet presAssocID="{8BC66738-A418-EC40-B9E6-62C8F02044AF}" presName="desTx" presStyleLbl="alignAccFollowNode1" presStyleIdx="0" presStyleCnt="2">
        <dgm:presLayoutVars>
          <dgm:bulletEnabled val="1"/>
        </dgm:presLayoutVars>
      </dgm:prSet>
      <dgm:spPr/>
    </dgm:pt>
    <dgm:pt modelId="{5A28EC51-7F13-B345-B4DA-674F0A14A756}" type="pres">
      <dgm:prSet presAssocID="{91588D72-52CF-AE48-B55C-CA285929945D}" presName="space" presStyleCnt="0"/>
      <dgm:spPr/>
    </dgm:pt>
    <dgm:pt modelId="{070EAF93-19A7-3F4C-97ED-24688E9E05FB}" type="pres">
      <dgm:prSet presAssocID="{B2412B8E-0E2D-5D46-AF4C-195BD2D7F295}" presName="composite" presStyleCnt="0"/>
      <dgm:spPr/>
    </dgm:pt>
    <dgm:pt modelId="{2B555FD0-886D-414D-8CA6-13B15E0771A7}" type="pres">
      <dgm:prSet presAssocID="{B2412B8E-0E2D-5D46-AF4C-195BD2D7F295}" presName="parTx" presStyleLbl="alignNode1" presStyleIdx="1" presStyleCnt="2">
        <dgm:presLayoutVars>
          <dgm:chMax val="0"/>
          <dgm:chPref val="0"/>
          <dgm:bulletEnabled val="1"/>
        </dgm:presLayoutVars>
      </dgm:prSet>
      <dgm:spPr/>
    </dgm:pt>
    <dgm:pt modelId="{693C59DA-5261-0247-8872-00ABCC7367DF}" type="pres">
      <dgm:prSet presAssocID="{B2412B8E-0E2D-5D46-AF4C-195BD2D7F295}" presName="desTx" presStyleLbl="alignAccFollowNode1" presStyleIdx="1" presStyleCnt="2">
        <dgm:presLayoutVars>
          <dgm:bulletEnabled val="1"/>
        </dgm:presLayoutVars>
      </dgm:prSet>
      <dgm:spPr/>
    </dgm:pt>
  </dgm:ptLst>
  <dgm:cxnLst>
    <dgm:cxn modelId="{B34B530F-3233-C742-9CD6-B158A41D49EE}" srcId="{8BC66738-A418-EC40-B9E6-62C8F02044AF}" destId="{02F8B97D-2B57-0D4B-87B6-4EF44A95D61E}" srcOrd="1" destOrd="0" parTransId="{34155478-4B8F-BA4B-AB05-CA1A2C09BBC1}" sibTransId="{807AD5ED-64B6-3842-A5C8-5DA78238D2E5}"/>
    <dgm:cxn modelId="{5FB73A20-F632-5D43-9BAF-45881F69CFB8}" srcId="{B2412B8E-0E2D-5D46-AF4C-195BD2D7F295}" destId="{5ABD43BB-F762-C24B-A9B7-6BD3CFECB910}" srcOrd="2" destOrd="0" parTransId="{62A8D792-97CD-E946-B477-3BC18B8275A2}" sibTransId="{9A3D5CE9-98D0-924A-97ED-707DF214F33C}"/>
    <dgm:cxn modelId="{37A02528-5A70-034C-87D1-404683DA0E35}" type="presOf" srcId="{302B19BC-DCFC-0749-B241-A94D083934D3}" destId="{693C59DA-5261-0247-8872-00ABCC7367DF}" srcOrd="0" destOrd="4" presId="urn:microsoft.com/office/officeart/2005/8/layout/hList1"/>
    <dgm:cxn modelId="{7EC14C29-1491-7442-A750-ABEF5DE6F72E}" srcId="{8BC66738-A418-EC40-B9E6-62C8F02044AF}" destId="{E83D092D-2C1F-774A-86B8-10735F070A5C}" srcOrd="3" destOrd="0" parTransId="{0C6FA263-63B3-AD4E-8C07-228B30B23DCA}" sibTransId="{89374CA2-6641-F547-985A-12BDC49F49E9}"/>
    <dgm:cxn modelId="{9AE72637-1CD2-484B-8DFF-0C511C9DE755}" srcId="{B2412B8E-0E2D-5D46-AF4C-195BD2D7F295}" destId="{FF5AF3B2-88C9-8944-A636-D4AC9B9DCEDC}" srcOrd="3" destOrd="0" parTransId="{D3005738-212A-AB49-BF88-B528F176A1D4}" sibTransId="{191A1B1A-D81B-214F-BF67-EEE96CCD128C}"/>
    <dgm:cxn modelId="{FE19B73C-DBF6-E746-A280-D227A219AA55}" type="presOf" srcId="{4486B439-DB76-A746-B78D-4E1026D751BF}" destId="{FEED97C4-921D-B146-8025-4088D0804B63}" srcOrd="0" destOrd="0" presId="urn:microsoft.com/office/officeart/2005/8/layout/hList1"/>
    <dgm:cxn modelId="{ECAF1A40-384D-0149-A30C-DDCEDE79C1D3}" srcId="{B2412B8E-0E2D-5D46-AF4C-195BD2D7F295}" destId="{7158523D-FFE4-0F4B-BC7E-6800FD7D7080}" srcOrd="0" destOrd="0" parTransId="{0C210AD1-A649-4643-8DE7-BE2331FD0233}" sibTransId="{6AAF093C-EA04-6A40-89A2-0B0CA102C9CB}"/>
    <dgm:cxn modelId="{A02B5C50-24D4-0C49-A923-43B9ADF8F025}" srcId="{4486B439-DB76-A746-B78D-4E1026D751BF}" destId="{B2412B8E-0E2D-5D46-AF4C-195BD2D7F295}" srcOrd="1" destOrd="0" parTransId="{6E0AAA20-682D-754B-88D7-13EA4D852A5B}" sibTransId="{253C9D9D-377B-8345-B9C9-654D342037AA}"/>
    <dgm:cxn modelId="{0E8AEB59-0FCB-BC48-8C7D-86CA80B471D5}" type="presOf" srcId="{DE97D64C-0C8C-CF44-A2A4-9BEADBB4B927}" destId="{693C59DA-5261-0247-8872-00ABCC7367DF}" srcOrd="0" destOrd="1" presId="urn:microsoft.com/office/officeart/2005/8/layout/hList1"/>
    <dgm:cxn modelId="{3B53F95F-9E39-EC45-8C1E-47977D3FDDD9}" srcId="{B2412B8E-0E2D-5D46-AF4C-195BD2D7F295}" destId="{302B19BC-DCFC-0749-B241-A94D083934D3}" srcOrd="4" destOrd="0" parTransId="{B33560BB-05E8-ED43-824B-DC0E106FAA97}" sibTransId="{CCE6A977-FBDE-0F42-B838-D6070E33498F}"/>
    <dgm:cxn modelId="{77B18371-A4CA-4646-B0BD-0CC6083FF328}" type="presOf" srcId="{B2412B8E-0E2D-5D46-AF4C-195BD2D7F295}" destId="{2B555FD0-886D-414D-8CA6-13B15E0771A7}" srcOrd="0" destOrd="0" presId="urn:microsoft.com/office/officeart/2005/8/layout/hList1"/>
    <dgm:cxn modelId="{E46A177A-A577-0949-A486-FB44CBCA05F1}" type="presOf" srcId="{8BC66738-A418-EC40-B9E6-62C8F02044AF}" destId="{1ED92C7F-9F47-8041-A6DC-F67B5711B0FB}" srcOrd="0" destOrd="0" presId="urn:microsoft.com/office/officeart/2005/8/layout/hList1"/>
    <dgm:cxn modelId="{2BC1977A-077D-5246-AD0A-191A4C1F6734}" type="presOf" srcId="{02F8B97D-2B57-0D4B-87B6-4EF44A95D61E}" destId="{F88A31AB-3D72-F24C-80F0-82E700989C94}" srcOrd="0" destOrd="1" presId="urn:microsoft.com/office/officeart/2005/8/layout/hList1"/>
    <dgm:cxn modelId="{A5842885-AB36-FE41-8F4D-D8AA804F2738}" type="presOf" srcId="{1CCF24EC-D274-2E40-AC6E-4D178C6FC66B}" destId="{693C59DA-5261-0247-8872-00ABCC7367DF}" srcOrd="0" destOrd="5" presId="urn:microsoft.com/office/officeart/2005/8/layout/hList1"/>
    <dgm:cxn modelId="{A236928B-E8C6-E944-B407-DC1FDF819A50}" type="presOf" srcId="{7158523D-FFE4-0F4B-BC7E-6800FD7D7080}" destId="{693C59DA-5261-0247-8872-00ABCC7367DF}" srcOrd="0" destOrd="0" presId="urn:microsoft.com/office/officeart/2005/8/layout/hList1"/>
    <dgm:cxn modelId="{EB45BD8D-3CC3-454E-9253-A723A62B591F}" srcId="{B2412B8E-0E2D-5D46-AF4C-195BD2D7F295}" destId="{1CCF24EC-D274-2E40-AC6E-4D178C6FC66B}" srcOrd="5" destOrd="0" parTransId="{5BD1A1E6-901F-BB4B-AC7A-CAED761AF837}" sibTransId="{84725650-88D1-1245-A320-9E4082EBBA3B}"/>
    <dgm:cxn modelId="{F587EB95-7218-EE45-90AE-15762E3C4501}" srcId="{4486B439-DB76-A746-B78D-4E1026D751BF}" destId="{8BC66738-A418-EC40-B9E6-62C8F02044AF}" srcOrd="0" destOrd="0" parTransId="{9BB678F1-B882-DD4E-8613-B3536008BADD}" sibTransId="{91588D72-52CF-AE48-B55C-CA285929945D}"/>
    <dgm:cxn modelId="{67ABA296-B0C0-7B4B-B19B-91E9C3E34330}" type="presOf" srcId="{FF5AF3B2-88C9-8944-A636-D4AC9B9DCEDC}" destId="{693C59DA-5261-0247-8872-00ABCC7367DF}" srcOrd="0" destOrd="3" presId="urn:microsoft.com/office/officeart/2005/8/layout/hList1"/>
    <dgm:cxn modelId="{38A233B6-9EDE-C449-9BBA-9CAC509D6EFA}" type="presOf" srcId="{E83D092D-2C1F-774A-86B8-10735F070A5C}" destId="{F88A31AB-3D72-F24C-80F0-82E700989C94}" srcOrd="0" destOrd="3" presId="urn:microsoft.com/office/officeart/2005/8/layout/hList1"/>
    <dgm:cxn modelId="{64C068B9-18B6-F948-B067-5E2569BAB5AA}" type="presOf" srcId="{8193F534-C92F-4C44-B2A9-B603AD0C9896}" destId="{F88A31AB-3D72-F24C-80F0-82E700989C94}" srcOrd="0" destOrd="2" presId="urn:microsoft.com/office/officeart/2005/8/layout/hList1"/>
    <dgm:cxn modelId="{9B81EAD6-49A1-6B43-9048-A08993C60A51}" srcId="{8BC66738-A418-EC40-B9E6-62C8F02044AF}" destId="{3ADE3DB5-EDBF-174D-AB92-93F27FAB09B5}" srcOrd="0" destOrd="0" parTransId="{3A4A8423-3D6E-D240-8135-0009C04BD90D}" sibTransId="{6CF0590D-F6E6-D149-B41C-280EBD063652}"/>
    <dgm:cxn modelId="{DAE3B7DC-DDC9-D240-BEB5-3659793EFE6B}" type="presOf" srcId="{3ADE3DB5-EDBF-174D-AB92-93F27FAB09B5}" destId="{F88A31AB-3D72-F24C-80F0-82E700989C94}" srcOrd="0" destOrd="0" presId="urn:microsoft.com/office/officeart/2005/8/layout/hList1"/>
    <dgm:cxn modelId="{BC090EF8-20CE-1D49-8490-816300B0417E}" type="presOf" srcId="{5ABD43BB-F762-C24B-A9B7-6BD3CFECB910}" destId="{693C59DA-5261-0247-8872-00ABCC7367DF}" srcOrd="0" destOrd="2" presId="urn:microsoft.com/office/officeart/2005/8/layout/hList1"/>
    <dgm:cxn modelId="{451974FD-6E41-524E-BFA6-903AF6C95026}" srcId="{8BC66738-A418-EC40-B9E6-62C8F02044AF}" destId="{8193F534-C92F-4C44-B2A9-B603AD0C9896}" srcOrd="2" destOrd="0" parTransId="{28E717EB-65A8-E344-AB74-0379C52ED46F}" sibTransId="{D2C0A62F-07A9-B940-9353-0110C481A040}"/>
    <dgm:cxn modelId="{0990BAFD-C17C-BF49-93F8-837831A9F25A}" srcId="{B2412B8E-0E2D-5D46-AF4C-195BD2D7F295}" destId="{DE97D64C-0C8C-CF44-A2A4-9BEADBB4B927}" srcOrd="1" destOrd="0" parTransId="{E1B48565-23FC-FF42-9689-CC5A6C56C423}" sibTransId="{68E0D616-89BC-8A45-9672-BF89CE44DA9D}"/>
    <dgm:cxn modelId="{631608D6-42D0-2543-9BDE-8316DAF8BE50}" type="presParOf" srcId="{FEED97C4-921D-B146-8025-4088D0804B63}" destId="{C36D1BCB-A9B6-9649-82D7-492DCF6E3D56}" srcOrd="0" destOrd="0" presId="urn:microsoft.com/office/officeart/2005/8/layout/hList1"/>
    <dgm:cxn modelId="{406149A3-5335-4E4D-B969-321CA39457C3}" type="presParOf" srcId="{C36D1BCB-A9B6-9649-82D7-492DCF6E3D56}" destId="{1ED92C7F-9F47-8041-A6DC-F67B5711B0FB}" srcOrd="0" destOrd="0" presId="urn:microsoft.com/office/officeart/2005/8/layout/hList1"/>
    <dgm:cxn modelId="{09EC2536-1C26-2B4E-92F6-F0600305C962}" type="presParOf" srcId="{C36D1BCB-A9B6-9649-82D7-492DCF6E3D56}" destId="{F88A31AB-3D72-F24C-80F0-82E700989C94}" srcOrd="1" destOrd="0" presId="urn:microsoft.com/office/officeart/2005/8/layout/hList1"/>
    <dgm:cxn modelId="{C6FAA4CA-F474-D140-B5E4-848B654D5BF8}" type="presParOf" srcId="{FEED97C4-921D-B146-8025-4088D0804B63}" destId="{5A28EC51-7F13-B345-B4DA-674F0A14A756}" srcOrd="1" destOrd="0" presId="urn:microsoft.com/office/officeart/2005/8/layout/hList1"/>
    <dgm:cxn modelId="{FC15E723-3025-A843-BCA2-BFC6672BE8B3}" type="presParOf" srcId="{FEED97C4-921D-B146-8025-4088D0804B63}" destId="{070EAF93-19A7-3F4C-97ED-24688E9E05FB}" srcOrd="2" destOrd="0" presId="urn:microsoft.com/office/officeart/2005/8/layout/hList1"/>
    <dgm:cxn modelId="{1A5976CE-1AD1-344E-AFC9-39627469458A}" type="presParOf" srcId="{070EAF93-19A7-3F4C-97ED-24688E9E05FB}" destId="{2B555FD0-886D-414D-8CA6-13B15E0771A7}" srcOrd="0" destOrd="0" presId="urn:microsoft.com/office/officeart/2005/8/layout/hList1"/>
    <dgm:cxn modelId="{C8B3DB55-F570-4641-A262-7B7054A0970F}" type="presParOf" srcId="{070EAF93-19A7-3F4C-97ED-24688E9E05FB}" destId="{693C59DA-5261-0247-8872-00ABCC7367D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92C7F-9F47-8041-A6DC-F67B5711B0FB}">
      <dsp:nvSpPr>
        <dsp:cNvPr id="0" name=""/>
        <dsp:cNvSpPr/>
      </dsp:nvSpPr>
      <dsp:spPr>
        <a:xfrm>
          <a:off x="53" y="126976"/>
          <a:ext cx="5127426" cy="5472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a:t>PROS</a:t>
          </a:r>
        </a:p>
      </dsp:txBody>
      <dsp:txXfrm>
        <a:off x="53" y="126976"/>
        <a:ext cx="5127426" cy="547200"/>
      </dsp:txXfrm>
    </dsp:sp>
    <dsp:sp modelId="{F88A31AB-3D72-F24C-80F0-82E700989C94}">
      <dsp:nvSpPr>
        <dsp:cNvPr id="0" name=""/>
        <dsp:cNvSpPr/>
      </dsp:nvSpPr>
      <dsp:spPr>
        <a:xfrm>
          <a:off x="53" y="674176"/>
          <a:ext cx="5127426" cy="3455268"/>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100000"/>
            </a:lnSpc>
            <a:spcBef>
              <a:spcPct val="0"/>
            </a:spcBef>
            <a:spcAft>
              <a:spcPts val="600"/>
            </a:spcAft>
            <a:buChar char="•"/>
          </a:pPr>
          <a:r>
            <a:rPr lang="en-US" sz="1900" kern="1200"/>
            <a:t>Endorsement by the community that your research is worthy.</a:t>
          </a:r>
        </a:p>
        <a:p>
          <a:pPr marL="171450" lvl="1" indent="-171450" algn="l" defTabSz="844550">
            <a:lnSpc>
              <a:spcPct val="100000"/>
            </a:lnSpc>
            <a:spcBef>
              <a:spcPct val="0"/>
            </a:spcBef>
            <a:spcAft>
              <a:spcPts val="600"/>
            </a:spcAft>
            <a:buChar char="•"/>
          </a:pPr>
          <a:r>
            <a:rPr lang="en-US" sz="1900" kern="1200"/>
            <a:t>Translates into prestige valued by grant donors, job hiring committees, etc.</a:t>
          </a:r>
        </a:p>
        <a:p>
          <a:pPr marL="171450" lvl="1" indent="-171450" algn="l" defTabSz="844550">
            <a:lnSpc>
              <a:spcPct val="100000"/>
            </a:lnSpc>
            <a:spcBef>
              <a:spcPct val="0"/>
            </a:spcBef>
            <a:spcAft>
              <a:spcPts val="600"/>
            </a:spcAft>
            <a:buChar char="•"/>
          </a:pPr>
          <a:r>
            <a:rPr lang="en-US" sz="1900" kern="1200"/>
            <a:t>Publishing in high impact factor journal will give more credibility to your work.</a:t>
          </a:r>
        </a:p>
        <a:p>
          <a:pPr marL="171450" lvl="1" indent="-171450" algn="l" defTabSz="844550">
            <a:lnSpc>
              <a:spcPct val="100000"/>
            </a:lnSpc>
            <a:spcBef>
              <a:spcPct val="0"/>
            </a:spcBef>
            <a:spcAft>
              <a:spcPts val="600"/>
            </a:spcAft>
            <a:buChar char="•"/>
          </a:pPr>
          <a:r>
            <a:rPr lang="en-US" sz="1900" kern="1200"/>
            <a:t>High chances that your work will be read and cited.</a:t>
          </a:r>
        </a:p>
      </dsp:txBody>
      <dsp:txXfrm>
        <a:off x="53" y="674176"/>
        <a:ext cx="5127426" cy="3455268"/>
      </dsp:txXfrm>
    </dsp:sp>
    <dsp:sp modelId="{2B555FD0-886D-414D-8CA6-13B15E0771A7}">
      <dsp:nvSpPr>
        <dsp:cNvPr id="0" name=""/>
        <dsp:cNvSpPr/>
      </dsp:nvSpPr>
      <dsp:spPr>
        <a:xfrm>
          <a:off x="5845319" y="126976"/>
          <a:ext cx="5127426" cy="5472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a:t>CONS</a:t>
          </a:r>
        </a:p>
      </dsp:txBody>
      <dsp:txXfrm>
        <a:off x="5845319" y="126976"/>
        <a:ext cx="5127426" cy="547200"/>
      </dsp:txXfrm>
    </dsp:sp>
    <dsp:sp modelId="{693C59DA-5261-0247-8872-00ABCC7367DF}">
      <dsp:nvSpPr>
        <dsp:cNvPr id="0" name=""/>
        <dsp:cNvSpPr/>
      </dsp:nvSpPr>
      <dsp:spPr>
        <a:xfrm>
          <a:off x="5845319" y="674176"/>
          <a:ext cx="5127426" cy="3455268"/>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100000"/>
            </a:lnSpc>
            <a:spcBef>
              <a:spcPct val="0"/>
            </a:spcBef>
            <a:spcAft>
              <a:spcPts val="600"/>
            </a:spcAft>
            <a:buFont typeface="Arial" panose="020B0604020202020204" pitchFamily="34" charset="0"/>
            <a:buChar char="•"/>
          </a:pPr>
          <a:r>
            <a:rPr lang="en-US" sz="1900" kern="1200">
              <a:latin typeface="+mn-lt"/>
            </a:rPr>
            <a:t>Aggregate does not equal individual!</a:t>
          </a:r>
          <a:endParaRPr lang="en-US" sz="1900" kern="1200"/>
        </a:p>
        <a:p>
          <a:pPr marL="171450" lvl="1" indent="-171450" algn="l" defTabSz="844550">
            <a:lnSpc>
              <a:spcPct val="100000"/>
            </a:lnSpc>
            <a:spcBef>
              <a:spcPct val="0"/>
            </a:spcBef>
            <a:spcAft>
              <a:spcPts val="600"/>
            </a:spcAft>
            <a:buChar char="•"/>
          </a:pPr>
          <a:r>
            <a:rPr lang="en-US" sz="1900" kern="1200">
              <a:latin typeface="+mn-lt"/>
            </a:rPr>
            <a:t>Your research results are the same no matter which journal they’re published in.</a:t>
          </a:r>
        </a:p>
        <a:p>
          <a:pPr marL="171450" lvl="1" indent="-171450" algn="l" defTabSz="844550">
            <a:lnSpc>
              <a:spcPct val="100000"/>
            </a:lnSpc>
            <a:spcBef>
              <a:spcPct val="0"/>
            </a:spcBef>
            <a:spcAft>
              <a:spcPts val="600"/>
            </a:spcAft>
            <a:buChar char="•"/>
          </a:pPr>
          <a:r>
            <a:rPr lang="en-US" sz="1900" kern="1200">
              <a:latin typeface="+mn-lt"/>
            </a:rPr>
            <a:t>Some fields just don’t have high impact factor journals.</a:t>
          </a:r>
        </a:p>
        <a:p>
          <a:pPr marL="171450" lvl="1" indent="-171450" algn="l" defTabSz="844550">
            <a:lnSpc>
              <a:spcPct val="100000"/>
            </a:lnSpc>
            <a:spcBef>
              <a:spcPct val="0"/>
            </a:spcBef>
            <a:spcAft>
              <a:spcPts val="600"/>
            </a:spcAft>
            <a:buChar char="•"/>
          </a:pPr>
          <a:r>
            <a:rPr lang="en-US" sz="1900" kern="1200">
              <a:latin typeface="+mn-lt"/>
            </a:rPr>
            <a:t>Lower impact factor journal may get you published faster.</a:t>
          </a:r>
        </a:p>
        <a:p>
          <a:pPr marL="171450" lvl="1" indent="-171450" algn="l" defTabSz="844550">
            <a:lnSpc>
              <a:spcPct val="100000"/>
            </a:lnSpc>
            <a:spcBef>
              <a:spcPct val="0"/>
            </a:spcBef>
            <a:spcAft>
              <a:spcPts val="600"/>
            </a:spcAft>
            <a:buChar char="•"/>
          </a:pPr>
          <a:r>
            <a:rPr lang="en-US" sz="1900" kern="1200">
              <a:latin typeface="+mn-lt"/>
            </a:rPr>
            <a:t>High impact journals tend to be expensive.</a:t>
          </a:r>
        </a:p>
        <a:p>
          <a:pPr marL="171450" lvl="1" indent="-171450" algn="l" defTabSz="844550">
            <a:lnSpc>
              <a:spcPct val="100000"/>
            </a:lnSpc>
            <a:spcBef>
              <a:spcPct val="0"/>
            </a:spcBef>
            <a:spcAft>
              <a:spcPts val="600"/>
            </a:spcAft>
            <a:buChar char="•"/>
          </a:pPr>
          <a:r>
            <a:rPr lang="en-US" sz="1900" b="0" i="0" u="none" kern="1200"/>
            <a:t>High rejection rates; high-impact journals consider the novelty and appeal of the message.</a:t>
          </a:r>
          <a:endParaRPr lang="en-US" sz="1900" kern="1200">
            <a:latin typeface="+mn-lt"/>
          </a:endParaRPr>
        </a:p>
      </dsp:txBody>
      <dsp:txXfrm>
        <a:off x="5845319" y="674176"/>
        <a:ext cx="5127426" cy="345526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nam10.safelinks.protection.outlook.com/?url=https%3A%2F%2Fgatesopenresearch.org%2Ffor-authors%2Fpublish-your-research&amp;data=05%7C02%7Cnrakhimova%40ufic.ufl.edu%7C1c35229c167d40441b8b08dcd569de77%7C0d4da0f84a314d76ace60a62331e1b84%7C0%7C0%7C638619897881899787%7CUnknown%7CTWFpbGZsb3d8eyJWIjoiMC4wLjAwMDAiLCJQIjoiV2luMzIiLCJBTiI6Ik1haWwiLCJXVCI6Mn0%3D%7C0%7C%7C%7C&amp;sdata=s0RjT7sOAmDMrz3pqdLHzB3H%2BzqDgwaFi77ooiDTajw%3D&amp;reserved=0"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a:p>
        </p:txBody>
      </p:sp>
    </p:spTree>
    <p:extLst>
      <p:ext uri="{BB962C8B-B14F-4D97-AF65-F5344CB8AC3E}">
        <p14:creationId xmlns:p14="http://schemas.microsoft.com/office/powerpoint/2010/main" val="3931349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Content based on: "How can I publish open access when I can't afford the fees?" (Forrester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11</a:t>
            </a:fld>
            <a:endParaRPr lang="en-US"/>
          </a:p>
        </p:txBody>
      </p:sp>
    </p:spTree>
    <p:extLst>
      <p:ext uri="{BB962C8B-B14F-4D97-AF65-F5344CB8AC3E}">
        <p14:creationId xmlns:p14="http://schemas.microsoft.com/office/powerpoint/2010/main" val="26141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12</a:t>
            </a:fld>
            <a:endParaRPr lang="en-US"/>
          </a:p>
        </p:txBody>
      </p:sp>
    </p:spTree>
    <p:extLst>
      <p:ext uri="{BB962C8B-B14F-4D97-AF65-F5344CB8AC3E}">
        <p14:creationId xmlns:p14="http://schemas.microsoft.com/office/powerpoint/2010/main" val="2981336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0078D7"/>
                </a:solidFill>
                <a:effectLst/>
                <a:latin typeface="Aptos" panose="020B0004020202020204" pitchFamily="34" charset="0"/>
                <a:hlinkClick r:id="rId3" tooltip="Original URL:&#10;https://gatesopenresearch.org/for-authors/publish-your-research&#10;&#10;Click to follow link."/>
              </a:rPr>
              <a:t>https://gatesopenresearch.org/for-authors/publish-your-research</a:t>
            </a:r>
            <a:br>
              <a:rPr lang="en-US"/>
            </a:br>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13</a:t>
            </a:fld>
            <a:endParaRPr lang="en-US"/>
          </a:p>
        </p:txBody>
      </p:sp>
    </p:spTree>
    <p:extLst>
      <p:ext uri="{BB962C8B-B14F-4D97-AF65-F5344CB8AC3E}">
        <p14:creationId xmlns:p14="http://schemas.microsoft.com/office/powerpoint/2010/main" val="1395687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14</a:t>
            </a:fld>
            <a:endParaRPr lang="en-US"/>
          </a:p>
        </p:txBody>
      </p:sp>
    </p:spTree>
    <p:extLst>
      <p:ext uri="{BB962C8B-B14F-4D97-AF65-F5344CB8AC3E}">
        <p14:creationId xmlns:p14="http://schemas.microsoft.com/office/powerpoint/2010/main" val="3898357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15</a:t>
            </a:fld>
            <a:endParaRPr lang="en-US"/>
          </a:p>
        </p:txBody>
      </p:sp>
    </p:spTree>
    <p:extLst>
      <p:ext uri="{BB962C8B-B14F-4D97-AF65-F5344CB8AC3E}">
        <p14:creationId xmlns:p14="http://schemas.microsoft.com/office/powerpoint/2010/main" val="3139616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18</a:t>
            </a:fld>
            <a:endParaRPr lang="en-US"/>
          </a:p>
        </p:txBody>
      </p:sp>
    </p:spTree>
    <p:extLst>
      <p:ext uri="{BB962C8B-B14F-4D97-AF65-F5344CB8AC3E}">
        <p14:creationId xmlns:p14="http://schemas.microsoft.com/office/powerpoint/2010/main" val="118438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a:p>
        </p:txBody>
      </p:sp>
    </p:spTree>
    <p:extLst>
      <p:ext uri="{BB962C8B-B14F-4D97-AF65-F5344CB8AC3E}">
        <p14:creationId xmlns:p14="http://schemas.microsoft.com/office/powerpoint/2010/main" val="1603685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3057591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ea typeface="Calibri"/>
                <a:cs typeface="Calibri"/>
              </a:rPr>
              <a:t>Image from Wikipedia (https://en.wikipedia.org/wiki/</a:t>
            </a:r>
            <a:r>
              <a:rPr lang="en-US" err="1">
                <a:ea typeface="Calibri"/>
                <a:cs typeface="Calibri"/>
              </a:rPr>
              <a:t>Impact_factor</a:t>
            </a:r>
            <a:r>
              <a:rPr lang="en-US">
                <a:ea typeface="Calibri"/>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374643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a:ea typeface="Calibri"/>
                <a:cs typeface="Calibri"/>
              </a:rPr>
              <a:t>Source: Should you care about Journal Impact Factor? | Scientific Writing</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0">
              <a:ea typeface="Calibri"/>
              <a:cs typeface="Calibri"/>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b="0">
                <a:ea typeface="Calibri"/>
                <a:cs typeface="Calibri"/>
              </a:rPr>
              <a:t>Impact factor acts as a proxy to prestige and visibility</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0">
                <a:ea typeface="Calibri"/>
                <a:cs typeface="Calibri"/>
              </a:rPr>
              <a:t>However, do you always need to consider the impact factor?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0">
              <a:ea typeface="Calibri"/>
              <a:cs typeface="Calibri"/>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b="0">
                <a:ea typeface="Calibri"/>
                <a:cs typeface="Calibri"/>
              </a:rPr>
              <a:t>For cons</a:t>
            </a:r>
          </a:p>
          <a:p>
            <a:pPr marL="285750" indent="-285750">
              <a:buFont typeface="Arial" panose="020B0604020202020204" pitchFamily="34" charset="0"/>
              <a:buChar char="•"/>
            </a:pPr>
            <a:r>
              <a:rPr lang="en-US" sz="2000" b="0">
                <a:latin typeface="+mn-lt"/>
              </a:rPr>
              <a:t>Aggregate does not equal individual!</a:t>
            </a:r>
          </a:p>
          <a:p>
            <a:pPr marL="742950" lvl="1" indent="-285750">
              <a:buFont typeface="Arial" panose="020B0604020202020204" pitchFamily="34" charset="0"/>
              <a:buChar char="•"/>
            </a:pPr>
            <a:r>
              <a:rPr lang="en-US" sz="2000" b="0">
                <a:latin typeface="+mn-lt"/>
              </a:rPr>
              <a:t>JIF is an aggregate value calculated based on citations of the individual articles in a journal. But because citation counts are highly variable among articles, JIF cannot tell us anything about the quality of any given individual article.</a:t>
            </a:r>
          </a:p>
          <a:p>
            <a:pPr marL="285750" indent="-285750">
              <a:buFont typeface="Arial" panose="020B0604020202020204" pitchFamily="34" charset="0"/>
              <a:buChar char="•"/>
            </a:pPr>
            <a:r>
              <a:rPr lang="en-US" sz="2000" b="0">
                <a:latin typeface="+mn-lt"/>
              </a:rPr>
              <a:t>Your research results are the same no matter which journal they’re published in. </a:t>
            </a:r>
          </a:p>
          <a:p>
            <a:pPr marL="742950" lvl="1" indent="-285750">
              <a:buFont typeface="Arial" panose="020B0604020202020204" pitchFamily="34" charset="0"/>
              <a:buChar char="•"/>
            </a:pPr>
            <a:r>
              <a:rPr lang="en-US" sz="2000" b="0">
                <a:latin typeface="+mn-lt"/>
              </a:rPr>
              <a:t>If your research is strong, people are going to find it. If you put the right keywords in your article Google Scholar, Web of Science, and Scopus, will get your work to the right people. Lower Impact Factor journal may get you published faster</a:t>
            </a:r>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a:p>
        </p:txBody>
      </p:sp>
    </p:spTree>
    <p:extLst>
      <p:ext uri="{BB962C8B-B14F-4D97-AF65-F5344CB8AC3E}">
        <p14:creationId xmlns:p14="http://schemas.microsoft.com/office/powerpoint/2010/main" val="78535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 "Choosing a Publisher? It's not all about the impact factor" (Messaritaki,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a:p>
        </p:txBody>
      </p:sp>
    </p:spTree>
    <p:extLst>
      <p:ext uri="{BB962C8B-B14F-4D97-AF65-F5344CB8AC3E}">
        <p14:creationId xmlns:p14="http://schemas.microsoft.com/office/powerpoint/2010/main" val="4205907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Source:</a:t>
            </a:r>
          </a:p>
          <a:p>
            <a:r>
              <a:rPr lang="en-US">
                <a:ea typeface="Calibri"/>
                <a:cs typeface="Calibri"/>
              </a:rPr>
              <a:t>"Predatory journals: no definition, no defence" (Grudniewicz, et al 2019)</a:t>
            </a:r>
          </a:p>
          <a:p>
            <a:r>
              <a:rPr lang="en-US">
                <a:ea typeface="Calibri"/>
                <a:cs typeface="Calibri"/>
              </a:rPr>
              <a:t>"How universities can assist in foiling predatory journals" (Boukacem-Zeghmouri, 2023)</a:t>
            </a:r>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a:p>
        </p:txBody>
      </p:sp>
    </p:spTree>
    <p:extLst>
      <p:ext uri="{BB962C8B-B14F-4D97-AF65-F5344CB8AC3E}">
        <p14:creationId xmlns:p14="http://schemas.microsoft.com/office/powerpoint/2010/main" val="1215210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Content in part sourced from: "A step-by-step guide to creating a journal publication schedule" (Editage Insights, 2018)</a:t>
            </a:r>
          </a:p>
          <a:p>
            <a:r>
              <a:rPr lang="en-US">
                <a:ea typeface="Calibri"/>
                <a:cs typeface="Calibri"/>
              </a:rPr>
              <a:t>This source includes a downloadable template for a publication schedule.</a:t>
            </a:r>
          </a:p>
        </p:txBody>
      </p:sp>
      <p:sp>
        <p:nvSpPr>
          <p:cNvPr id="4" name="Slide Number Placeholder 3"/>
          <p:cNvSpPr>
            <a:spLocks noGrp="1"/>
          </p:cNvSpPr>
          <p:nvPr>
            <p:ph type="sldNum" sz="quarter" idx="5"/>
          </p:nvPr>
        </p:nvSpPr>
        <p:spPr/>
        <p:txBody>
          <a:bodyPr/>
          <a:lstStyle/>
          <a:p>
            <a:fld id="{DD154D62-D7A5-D248-8B93-7A8623E1000B}" type="slidenum">
              <a:rPr lang="en-US" smtClean="0"/>
              <a:pPr/>
              <a:t>9</a:t>
            </a:fld>
            <a:endParaRPr lang="en-US"/>
          </a:p>
        </p:txBody>
      </p:sp>
    </p:spTree>
    <p:extLst>
      <p:ext uri="{BB962C8B-B14F-4D97-AF65-F5344CB8AC3E}">
        <p14:creationId xmlns:p14="http://schemas.microsoft.com/office/powerpoint/2010/main" val="3682678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 for table: https://researcher.life/blog/article/open-access-vs-traditional-publishing/</a:t>
            </a:r>
          </a:p>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10</a:t>
            </a:fld>
            <a:endParaRPr lang="en-US"/>
          </a:p>
        </p:txBody>
      </p:sp>
    </p:spTree>
    <p:extLst>
      <p:ext uri="{BB962C8B-B14F-4D97-AF65-F5344CB8AC3E}">
        <p14:creationId xmlns:p14="http://schemas.microsoft.com/office/powerpoint/2010/main" val="2342224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a:solidFill>
                  <a:schemeClr val="bg1"/>
                </a:solidFill>
                <a:latin typeface="Arial"/>
                <a:cs typeface="Arial"/>
              </a:rPr>
              <a:t>Photo</a:t>
            </a:r>
            <a:r>
              <a:rPr lang="en-US" sz="900" b="0" i="1" baseline="0">
                <a:solidFill>
                  <a:schemeClr val="bg1"/>
                </a:solidFill>
                <a:latin typeface="Arial"/>
                <a:cs typeface="Arial"/>
              </a:rPr>
              <a:t> Credit Goes Here</a:t>
            </a:r>
            <a:endParaRPr lang="en-US" sz="900" b="0" i="1">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1"/>
            <a:endParaRPr lang="en-US"/>
          </a:p>
          <a:p>
            <a:pPr lvl="0"/>
            <a:endParaRPr lang="en-US"/>
          </a:p>
          <a:p>
            <a:pPr lvl="0"/>
            <a:endParaRPr lang="en-US"/>
          </a:p>
          <a:p>
            <a:pPr lvl="0"/>
            <a:endParaRPr lang="en-US"/>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a:t>Feed the Future Innovation Lab for Livestock Systems</a:t>
            </a:r>
          </a:p>
          <a:p>
            <a:pPr algn="ctr" eaLnBrk="1" hangingPunct="1"/>
            <a:r>
              <a:rPr lang="en-US" altLang="en-US" sz="1600">
                <a:hlinkClick r:id="rId2"/>
              </a:rPr>
              <a:t>https://livestocklab.ifas.ufl.edu/</a:t>
            </a:r>
            <a:r>
              <a:rPr lang="en-US" altLang="en-US" sz="1600"/>
              <a:t> </a:t>
            </a:r>
          </a:p>
          <a:p>
            <a:pPr algn="ctr" eaLnBrk="1" hangingPunct="1"/>
            <a:r>
              <a:rPr lang="en-US" altLang="en-US" sz="1600"/>
              <a:t>(Subscribe to newsletter)</a:t>
            </a:r>
          </a:p>
          <a:p>
            <a:pPr algn="ctr" eaLnBrk="1" hangingPunct="1"/>
            <a:endParaRPr lang="en-US" altLang="en-US" sz="1600"/>
          </a:p>
          <a:p>
            <a:pPr algn="ctr" eaLnBrk="1" hangingPunct="1"/>
            <a:r>
              <a:rPr lang="en-US" altLang="en-US" sz="1600">
                <a:hlinkClick r:id="rId3"/>
              </a:rPr>
              <a:t>livestock-lab@ufl.edu</a:t>
            </a:r>
            <a:endParaRPr lang="en-US" altLang="en-US" sz="1600"/>
          </a:p>
          <a:p>
            <a:pPr algn="ctr" eaLnBrk="1" hangingPunct="1"/>
            <a:r>
              <a:rPr lang="en-US" altLang="en-US" sz="160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a:solidFill>
                  <a:schemeClr val="bg1"/>
                </a:solidFill>
                <a:latin typeface="Gill Sans MT"/>
                <a:cs typeface="Gill Sans MT"/>
              </a:rPr>
              <a:t>www.feedthefuture.gov</a:t>
            </a: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gatesopenresearch.org/for-authors/publish-your-research"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thinkchecksubmit.org/"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thinkchecksubmit.or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15886"/>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SELECTING THE RIGHT JOURNAL FOR YOUR MANUSCRIPT</a:t>
            </a:r>
          </a:p>
          <a:p>
            <a:r>
              <a:rPr lang="en-US" sz="3600" kern="100" dirty="0">
                <a:solidFill>
                  <a:schemeClr val="tx1"/>
                </a:solidFill>
                <a:latin typeface="Gill Sans MT"/>
                <a:cs typeface="Arial"/>
              </a:rPr>
              <a:t>Day 1</a:t>
            </a: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D5F87-E86B-6C28-B227-3AA68F8714D5}"/>
              </a:ext>
            </a:extLst>
          </p:cNvPr>
          <p:cNvSpPr>
            <a:spLocks noGrp="1"/>
          </p:cNvSpPr>
          <p:nvPr>
            <p:ph type="title"/>
          </p:nvPr>
        </p:nvSpPr>
        <p:spPr/>
        <p:txBody>
          <a:bodyPr/>
          <a:lstStyle/>
          <a:p>
            <a:r>
              <a:rPr lang="en-US">
                <a:latin typeface="Gill Sans MT"/>
                <a:cs typeface="Arial"/>
              </a:rPr>
              <a:t>open access vs traditional publishing</a:t>
            </a:r>
            <a:endParaRPr lang="en-US"/>
          </a:p>
        </p:txBody>
      </p:sp>
      <p:pic>
        <p:nvPicPr>
          <p:cNvPr id="5" name="Picture 4" descr="A screenshot of a white page&#10;&#10;Description automatically generated">
            <a:extLst>
              <a:ext uri="{FF2B5EF4-FFF2-40B4-BE49-F238E27FC236}">
                <a16:creationId xmlns:a16="http://schemas.microsoft.com/office/drawing/2014/main" id="{0897C373-185A-B08E-9DD0-E6DED8DE36C7}"/>
              </a:ext>
            </a:extLst>
          </p:cNvPr>
          <p:cNvPicPr>
            <a:picLocks noChangeAspect="1"/>
          </p:cNvPicPr>
          <p:nvPr/>
        </p:nvPicPr>
        <p:blipFill>
          <a:blip r:embed="rId3"/>
          <a:stretch>
            <a:fillRect/>
          </a:stretch>
        </p:blipFill>
        <p:spPr>
          <a:xfrm>
            <a:off x="737629" y="1689863"/>
            <a:ext cx="10802480" cy="4174121"/>
          </a:xfrm>
          <a:prstGeom prst="rect">
            <a:avLst/>
          </a:prstGeom>
        </p:spPr>
      </p:pic>
    </p:spTree>
    <p:extLst>
      <p:ext uri="{BB962C8B-B14F-4D97-AF65-F5344CB8AC3E}">
        <p14:creationId xmlns:p14="http://schemas.microsoft.com/office/powerpoint/2010/main" val="820699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38BBC-9817-1744-E0C2-9B1DDAC7B8A8}"/>
              </a:ext>
            </a:extLst>
          </p:cNvPr>
          <p:cNvSpPr>
            <a:spLocks noGrp="1"/>
          </p:cNvSpPr>
          <p:nvPr>
            <p:ph type="title"/>
          </p:nvPr>
        </p:nvSpPr>
        <p:spPr/>
        <p:txBody>
          <a:bodyPr/>
          <a:lstStyle/>
          <a:p>
            <a:r>
              <a:rPr lang="en-US">
                <a:latin typeface="Gill Sans MT"/>
                <a:cs typeface="Arial"/>
              </a:rPr>
              <a:t>A few more words about Open-access</a:t>
            </a:r>
            <a:endParaRPr lang="en-US"/>
          </a:p>
        </p:txBody>
      </p:sp>
      <p:sp>
        <p:nvSpPr>
          <p:cNvPr id="3" name="Text Placeholder 2">
            <a:extLst>
              <a:ext uri="{FF2B5EF4-FFF2-40B4-BE49-F238E27FC236}">
                <a16:creationId xmlns:a16="http://schemas.microsoft.com/office/drawing/2014/main" id="{4F4EAF29-CAF9-58BA-F89E-E546F365B36C}"/>
              </a:ext>
            </a:extLst>
          </p:cNvPr>
          <p:cNvSpPr>
            <a:spLocks noGrp="1"/>
          </p:cNvSpPr>
          <p:nvPr>
            <p:ph type="body" sz="quarter" idx="10"/>
          </p:nvPr>
        </p:nvSpPr>
        <p:spPr>
          <a:xfrm>
            <a:off x="738758" y="1913354"/>
            <a:ext cx="10801351" cy="3950630"/>
          </a:xfrm>
        </p:spPr>
        <p:txBody>
          <a:bodyPr lIns="91440" tIns="45720" rIns="91440" bIns="45720" anchor="t"/>
          <a:lstStyle/>
          <a:p>
            <a:pPr marL="342900" indent="-342900">
              <a:spcBef>
                <a:spcPts val="600"/>
              </a:spcBef>
              <a:spcAft>
                <a:spcPts val="600"/>
              </a:spcAft>
              <a:buFont typeface="Arial" panose="020B0604020202020204" pitchFamily="34" charset="0"/>
              <a:buChar char="•"/>
            </a:pPr>
            <a:r>
              <a:rPr lang="en-US" sz="2000">
                <a:latin typeface="+mn-lt"/>
                <a:cs typeface="Arial"/>
              </a:rPr>
              <a:t>Article processing charges (APCs)</a:t>
            </a:r>
            <a:r>
              <a:rPr lang="en-US" sz="2000" b="0" i="0" u="none" strike="noStrike">
                <a:solidFill>
                  <a:srgbClr val="212121"/>
                </a:solidFill>
                <a:effectLst/>
                <a:latin typeface="+mn-lt"/>
              </a:rPr>
              <a:t> are in the range of several thousands to over ten thousand US$ for making their articles Open Access.</a:t>
            </a:r>
          </a:p>
          <a:p>
            <a:pPr marL="342900" indent="-342900">
              <a:spcBef>
                <a:spcPts val="600"/>
              </a:spcBef>
              <a:spcAft>
                <a:spcPts val="600"/>
              </a:spcAft>
              <a:buFont typeface="Arial" panose="020B0604020202020204" pitchFamily="34" charset="0"/>
              <a:buChar char="•"/>
            </a:pPr>
            <a:r>
              <a:rPr lang="en-US" sz="2000">
                <a:latin typeface="+mn-lt"/>
                <a:cs typeface="Arial"/>
              </a:rPr>
              <a:t>Creates significant barriers to publishing, especially for researchers in Global South.</a:t>
            </a:r>
          </a:p>
          <a:p>
            <a:pPr marL="342900" indent="-342900">
              <a:spcBef>
                <a:spcPts val="600"/>
              </a:spcBef>
              <a:spcAft>
                <a:spcPts val="600"/>
              </a:spcAft>
              <a:buFont typeface="Arial" panose="020B0604020202020204" pitchFamily="34" charset="0"/>
              <a:buChar char="•"/>
            </a:pPr>
            <a:r>
              <a:rPr lang="en-US" sz="2000">
                <a:solidFill>
                  <a:srgbClr val="212121"/>
                </a:solidFill>
                <a:latin typeface="+mn-lt"/>
              </a:rPr>
              <a:t>W</a:t>
            </a:r>
            <a:r>
              <a:rPr lang="en-US" sz="2000" b="0" i="0" u="none" strike="noStrike">
                <a:solidFill>
                  <a:srgbClr val="212121"/>
                </a:solidFill>
                <a:effectLst/>
                <a:latin typeface="+mn-lt"/>
              </a:rPr>
              <a:t>aiver policies are usually on the journal websites; research funders may pay for APC but their policies are volatile; institutions may have contract with journals for reduced or even fully paid APCs, usually if the corresponding author is from that institution.</a:t>
            </a:r>
            <a:endParaRPr lang="en-US" sz="2000">
              <a:latin typeface="+mn-lt"/>
              <a:cs typeface="Arial"/>
            </a:endParaRPr>
          </a:p>
          <a:p>
            <a:pPr marL="342900" indent="-342900">
              <a:spcBef>
                <a:spcPts val="600"/>
              </a:spcBef>
              <a:spcAft>
                <a:spcPts val="600"/>
              </a:spcAft>
              <a:buFont typeface="Arial" panose="020B0604020202020204" pitchFamily="34" charset="0"/>
              <a:buChar char="•"/>
            </a:pPr>
            <a:r>
              <a:rPr lang="en-US" sz="2000">
                <a:latin typeface="+mn-lt"/>
                <a:cs typeface="Arial"/>
              </a:rPr>
              <a:t>Options (if it's a legitimate journal)</a:t>
            </a:r>
          </a:p>
          <a:p>
            <a:pPr marL="742950" lvl="1" indent="-285750">
              <a:spcBef>
                <a:spcPts val="600"/>
              </a:spcBef>
              <a:spcAft>
                <a:spcPts val="600"/>
              </a:spcAft>
              <a:buFont typeface="Calibri"/>
              <a:buChar char="-"/>
            </a:pPr>
            <a:r>
              <a:rPr lang="en-US" sz="2000">
                <a:latin typeface="+mn-lt"/>
                <a:cs typeface="Arial"/>
              </a:rPr>
              <a:t>Check with co-authors and/or your institution for financial support.</a:t>
            </a:r>
          </a:p>
          <a:p>
            <a:pPr marL="742950" lvl="1" indent="-285750">
              <a:spcBef>
                <a:spcPts val="600"/>
              </a:spcBef>
              <a:spcAft>
                <a:spcPts val="600"/>
              </a:spcAft>
              <a:buFont typeface="Calibri"/>
              <a:buChar char="-"/>
            </a:pPr>
            <a:r>
              <a:rPr lang="en-US" sz="2000">
                <a:latin typeface="+mn-lt"/>
                <a:cs typeface="Arial"/>
              </a:rPr>
              <a:t>Contact the journal directly to inquire about assistance options or flexibility with APCs (e.g., discounts, vouchers or fee waivers).</a:t>
            </a:r>
          </a:p>
        </p:txBody>
      </p:sp>
    </p:spTree>
    <p:extLst>
      <p:ext uri="{BB962C8B-B14F-4D97-AF65-F5344CB8AC3E}">
        <p14:creationId xmlns:p14="http://schemas.microsoft.com/office/powerpoint/2010/main" val="1196715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42FFF-C348-136F-0430-895D590A2A43}"/>
              </a:ext>
            </a:extLst>
          </p:cNvPr>
          <p:cNvSpPr>
            <a:spLocks noGrp="1"/>
          </p:cNvSpPr>
          <p:nvPr>
            <p:ph type="title"/>
          </p:nvPr>
        </p:nvSpPr>
        <p:spPr>
          <a:xfrm>
            <a:off x="567309" y="994016"/>
            <a:ext cx="10972800" cy="1284235"/>
          </a:xfrm>
        </p:spPr>
        <p:txBody>
          <a:bodyPr/>
          <a:lstStyle/>
          <a:p>
            <a:r>
              <a:rPr lang="en-US">
                <a:latin typeface="Gill Sans MT"/>
                <a:cs typeface="Arial"/>
              </a:rPr>
              <a:t>Targeting journals in non-traditional to you research disciplines</a:t>
            </a:r>
            <a:endParaRPr lang="en-US"/>
          </a:p>
        </p:txBody>
      </p:sp>
      <p:sp>
        <p:nvSpPr>
          <p:cNvPr id="3" name="Text Placeholder 2">
            <a:extLst>
              <a:ext uri="{FF2B5EF4-FFF2-40B4-BE49-F238E27FC236}">
                <a16:creationId xmlns:a16="http://schemas.microsoft.com/office/drawing/2014/main" id="{5ED2793C-ACB9-27B7-30D9-7A53102D8C87}"/>
              </a:ext>
            </a:extLst>
          </p:cNvPr>
          <p:cNvSpPr>
            <a:spLocks noGrp="1"/>
          </p:cNvSpPr>
          <p:nvPr>
            <p:ph type="body" sz="quarter" idx="10"/>
          </p:nvPr>
        </p:nvSpPr>
        <p:spPr/>
        <p:txBody>
          <a:bodyPr/>
          <a:lstStyle/>
          <a:p>
            <a:endParaRPr lang="en-US" sz="2200">
              <a:latin typeface="+mn-lt"/>
            </a:endParaRPr>
          </a:p>
          <a:p>
            <a:pPr marL="285750" indent="-285750">
              <a:buFont typeface="Arial" panose="020B0604020202020204" pitchFamily="34" charset="0"/>
              <a:buChar char="•"/>
            </a:pPr>
            <a:r>
              <a:rPr lang="en-US" sz="2200">
                <a:latin typeface="+mn-lt"/>
              </a:rPr>
              <a:t>Reaches broader audience or different readers you traditionally target!</a:t>
            </a:r>
          </a:p>
          <a:p>
            <a:pPr lvl="1"/>
            <a:endParaRPr lang="en-US" sz="2200">
              <a:latin typeface="+mn-lt"/>
            </a:endParaRPr>
          </a:p>
          <a:p>
            <a:pPr lvl="1"/>
            <a:r>
              <a:rPr lang="en-US" sz="2200">
                <a:latin typeface="+mn-lt"/>
              </a:rPr>
              <a:t>Example: Manuscript focused on Child Nutrition and Animal Sourced Food (ASF) is published in a journal to target Animal Production experts and not necessarily the Public Health experts.</a:t>
            </a:r>
          </a:p>
        </p:txBody>
      </p:sp>
    </p:spTree>
    <p:extLst>
      <p:ext uri="{BB962C8B-B14F-4D97-AF65-F5344CB8AC3E}">
        <p14:creationId xmlns:p14="http://schemas.microsoft.com/office/powerpoint/2010/main" val="3281247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C1E89-9308-B544-652D-E4A5AD9D0E4D}"/>
              </a:ext>
            </a:extLst>
          </p:cNvPr>
          <p:cNvSpPr>
            <a:spLocks noGrp="1"/>
          </p:cNvSpPr>
          <p:nvPr>
            <p:ph type="title"/>
          </p:nvPr>
        </p:nvSpPr>
        <p:spPr/>
        <p:txBody>
          <a:bodyPr/>
          <a:lstStyle/>
          <a:p>
            <a:r>
              <a:rPr lang="en-US">
                <a:latin typeface="Gill Sans MT"/>
                <a:cs typeface="Arial"/>
              </a:rPr>
              <a:t>Pre-print servers</a:t>
            </a:r>
            <a:endParaRPr lang="en-US"/>
          </a:p>
        </p:txBody>
      </p:sp>
      <p:sp>
        <p:nvSpPr>
          <p:cNvPr id="3" name="Text Placeholder 2">
            <a:extLst>
              <a:ext uri="{FF2B5EF4-FFF2-40B4-BE49-F238E27FC236}">
                <a16:creationId xmlns:a16="http://schemas.microsoft.com/office/drawing/2014/main" id="{E9EF0AB3-E7D7-4190-897D-01B9F62A4C0F}"/>
              </a:ext>
            </a:extLst>
          </p:cNvPr>
          <p:cNvSpPr>
            <a:spLocks noGrp="1"/>
          </p:cNvSpPr>
          <p:nvPr>
            <p:ph type="body" sz="quarter" idx="10"/>
          </p:nvPr>
        </p:nvSpPr>
        <p:spPr>
          <a:xfrm>
            <a:off x="817034" y="2087563"/>
            <a:ext cx="6854627" cy="3291840"/>
          </a:xfrm>
        </p:spPr>
        <p:txBody>
          <a:bodyPr lIns="91440" tIns="45720" rIns="91440" bIns="45720" anchor="t"/>
          <a:lstStyle/>
          <a:p>
            <a:r>
              <a:rPr lang="en-US" sz="2200">
                <a:cs typeface="Arial"/>
              </a:rPr>
              <a:t>A preprint, also known as the </a:t>
            </a:r>
            <a:r>
              <a:rPr lang="en-US" sz="2200" b="1">
                <a:cs typeface="Arial"/>
              </a:rPr>
              <a:t>Author's Original Manuscript (AOM)</a:t>
            </a:r>
            <a:r>
              <a:rPr lang="en-US" sz="2200">
                <a:cs typeface="Arial"/>
              </a:rPr>
              <a:t>, is the version of your article before you have submitted it to a journal for peer review.</a:t>
            </a:r>
          </a:p>
          <a:p>
            <a:endParaRPr lang="en-US" sz="2200">
              <a:cs typeface="Arial"/>
            </a:endParaRPr>
          </a:p>
          <a:p>
            <a:r>
              <a:rPr lang="en-US" sz="2200">
                <a:cs typeface="Arial"/>
              </a:rPr>
              <a:t>It is a public online repository enabling you to get your work out early!</a:t>
            </a:r>
          </a:p>
        </p:txBody>
      </p:sp>
      <p:sp>
        <p:nvSpPr>
          <p:cNvPr id="4" name="Rounded Rectangle 3">
            <a:extLst>
              <a:ext uri="{FF2B5EF4-FFF2-40B4-BE49-F238E27FC236}">
                <a16:creationId xmlns:a16="http://schemas.microsoft.com/office/drawing/2014/main" id="{0EC749CA-C2DC-F5D9-F829-5E2CFFDFE0A1}"/>
              </a:ext>
            </a:extLst>
          </p:cNvPr>
          <p:cNvSpPr/>
          <p:nvPr/>
        </p:nvSpPr>
        <p:spPr>
          <a:xfrm>
            <a:off x="8028122" y="1591064"/>
            <a:ext cx="3905573" cy="427291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spcBef>
                <a:spcPts val="300"/>
              </a:spcBef>
              <a:spcAft>
                <a:spcPts val="300"/>
              </a:spcAft>
            </a:pPr>
            <a:r>
              <a:rPr lang="en-US" sz="1600" b="1" i="0" u="none" strike="noStrike">
                <a:solidFill>
                  <a:srgbClr val="1F1F1F"/>
                </a:solidFill>
                <a:effectLst/>
              </a:rPr>
              <a:t>Preprint Repositories</a:t>
            </a:r>
            <a:endParaRPr lang="en-US" sz="1600" b="0" i="0" u="none" strike="noStrike">
              <a:solidFill>
                <a:srgbClr val="1F1F1F"/>
              </a:solidFill>
              <a:effectLst/>
            </a:endParaRP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arXiv. arXiv is a preprint server for physics, math, computer sciences, quantitative biology and statistics</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Authorea. Authorea is a platform for publishing articles, data, figures and preprints</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hlinkClick r:id="rId3"/>
              </a:rPr>
              <a:t>VeriXiv</a:t>
            </a:r>
            <a:r>
              <a:rPr lang="en-US" sz="1600" b="0" i="0" u="none" strike="noStrike">
                <a:solidFill>
                  <a:srgbClr val="1F1F1F"/>
                </a:solidFill>
                <a:effectLst/>
              </a:rPr>
              <a:t>.</a:t>
            </a:r>
          </a:p>
          <a:p>
            <a:pPr marL="285750" indent="-285750" algn="l">
              <a:spcBef>
                <a:spcPts val="300"/>
              </a:spcBef>
              <a:spcAft>
                <a:spcPts val="300"/>
              </a:spcAft>
              <a:buFont typeface="Arial" panose="020B0604020202020204" pitchFamily="34" charset="0"/>
              <a:buChar char="•"/>
            </a:pPr>
            <a:r>
              <a:rPr lang="en-US" sz="1600" b="0" i="0" u="none" strike="noStrike" err="1">
                <a:solidFill>
                  <a:srgbClr val="1F1F1F"/>
                </a:solidFill>
                <a:effectLst/>
              </a:rPr>
              <a:t>bioRxiv</a:t>
            </a:r>
            <a:r>
              <a:rPr lang="en-US" sz="1600" b="0" i="0" u="none" strike="noStrike">
                <a:solidFill>
                  <a:srgbClr val="1F1F1F"/>
                </a:solidFill>
                <a:effectLst/>
              </a:rPr>
              <a:t>.</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ChemRxiv. </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Figshare. </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medRxiv.</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Open Science Framework (OSF)</a:t>
            </a:r>
          </a:p>
          <a:p>
            <a:pPr marL="285750" indent="-285750" algn="l">
              <a:spcBef>
                <a:spcPts val="300"/>
              </a:spcBef>
              <a:spcAft>
                <a:spcPts val="300"/>
              </a:spcAft>
              <a:buFont typeface="Arial" panose="020B0604020202020204" pitchFamily="34" charset="0"/>
              <a:buChar char="•"/>
            </a:pPr>
            <a:r>
              <a:rPr lang="en-US" sz="1600" b="0" i="0" u="none" strike="noStrike">
                <a:solidFill>
                  <a:srgbClr val="1F1F1F"/>
                </a:solidFill>
                <a:effectLst/>
              </a:rPr>
              <a:t>Preprints.org</a:t>
            </a:r>
          </a:p>
        </p:txBody>
      </p:sp>
    </p:spTree>
    <p:extLst>
      <p:ext uri="{BB962C8B-B14F-4D97-AF65-F5344CB8AC3E}">
        <p14:creationId xmlns:p14="http://schemas.microsoft.com/office/powerpoint/2010/main" val="91458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F62BB-BC8C-DBF0-F117-4BA9C62154D0}"/>
              </a:ext>
            </a:extLst>
          </p:cNvPr>
          <p:cNvSpPr>
            <a:spLocks noGrp="1"/>
          </p:cNvSpPr>
          <p:nvPr>
            <p:ph type="title"/>
          </p:nvPr>
        </p:nvSpPr>
        <p:spPr/>
        <p:txBody>
          <a:bodyPr/>
          <a:lstStyle/>
          <a:p>
            <a:r>
              <a:rPr lang="en-US">
                <a:latin typeface="Gill Sans MT"/>
                <a:cs typeface="Arial"/>
              </a:rPr>
              <a:t>Research Notes &amp; Technical reports</a:t>
            </a:r>
            <a:endParaRPr lang="en-US"/>
          </a:p>
        </p:txBody>
      </p:sp>
      <p:sp>
        <p:nvSpPr>
          <p:cNvPr id="3" name="Text Placeholder 2">
            <a:extLst>
              <a:ext uri="{FF2B5EF4-FFF2-40B4-BE49-F238E27FC236}">
                <a16:creationId xmlns:a16="http://schemas.microsoft.com/office/drawing/2014/main" id="{CC11DA85-B1A5-AA1C-1374-D5107D76535C}"/>
              </a:ext>
            </a:extLst>
          </p:cNvPr>
          <p:cNvSpPr>
            <a:spLocks noGrp="1"/>
          </p:cNvSpPr>
          <p:nvPr>
            <p:ph type="body" sz="quarter" idx="10"/>
          </p:nvPr>
        </p:nvSpPr>
        <p:spPr>
          <a:xfrm>
            <a:off x="817034" y="1844566"/>
            <a:ext cx="10801351" cy="2522483"/>
          </a:xfrm>
        </p:spPr>
        <p:txBody>
          <a:bodyPr/>
          <a:lstStyle/>
          <a:p>
            <a:r>
              <a:rPr lang="en-US" sz="2000">
                <a:latin typeface="+mn-lt"/>
              </a:rPr>
              <a:t>Targeting non-scholarly audience through non-scholarly channels</a:t>
            </a:r>
          </a:p>
          <a:p>
            <a:pPr marL="800100" lvl="1" indent="-342900">
              <a:buFont typeface="Wingdings" pitchFamily="2" charset="2"/>
              <a:buChar char="Ø"/>
            </a:pPr>
            <a:r>
              <a:rPr lang="en-US" sz="2000">
                <a:latin typeface="+mn-lt"/>
              </a:rPr>
              <a:t>Research Notes</a:t>
            </a:r>
          </a:p>
          <a:p>
            <a:pPr marL="800100" lvl="1" indent="-342900">
              <a:buFont typeface="Wingdings" pitchFamily="2" charset="2"/>
              <a:buChar char="Ø"/>
            </a:pPr>
            <a:r>
              <a:rPr lang="en-US" sz="2000">
                <a:latin typeface="+mn-lt"/>
              </a:rPr>
              <a:t>Technical Notes</a:t>
            </a:r>
          </a:p>
          <a:p>
            <a:pPr marL="800100" lvl="1" indent="-342900">
              <a:buFont typeface="Wingdings" pitchFamily="2" charset="2"/>
              <a:buChar char="Ø"/>
            </a:pPr>
            <a:r>
              <a:rPr lang="en-US" sz="2000">
                <a:latin typeface="+mn-lt"/>
              </a:rPr>
              <a:t>Policy Briefs</a:t>
            </a:r>
          </a:p>
          <a:p>
            <a:pPr marL="800100" lvl="1" indent="-342900">
              <a:buFont typeface="Wingdings" pitchFamily="2" charset="2"/>
              <a:buChar char="Ø"/>
            </a:pPr>
            <a:r>
              <a:rPr lang="en-US" sz="2000">
                <a:latin typeface="+mn-lt"/>
              </a:rPr>
              <a:t>Blogs</a:t>
            </a:r>
          </a:p>
          <a:p>
            <a:pPr marL="800100" lvl="1" indent="-342900">
              <a:buFont typeface="Wingdings" pitchFamily="2" charset="2"/>
              <a:buChar char="Ø"/>
            </a:pPr>
            <a:r>
              <a:rPr lang="en-US" sz="2000">
                <a:latin typeface="+mn-lt"/>
              </a:rPr>
              <a:t>Other non-scholarly knowledge products</a:t>
            </a:r>
          </a:p>
        </p:txBody>
      </p:sp>
      <p:sp>
        <p:nvSpPr>
          <p:cNvPr id="4" name="Rectangle 3">
            <a:extLst>
              <a:ext uri="{FF2B5EF4-FFF2-40B4-BE49-F238E27FC236}">
                <a16:creationId xmlns:a16="http://schemas.microsoft.com/office/drawing/2014/main" id="{658FFA7C-4066-7F8B-5D4C-3CE81FD2B71A}"/>
              </a:ext>
            </a:extLst>
          </p:cNvPr>
          <p:cNvSpPr/>
          <p:nvPr/>
        </p:nvSpPr>
        <p:spPr>
          <a:xfrm>
            <a:off x="1763950" y="4367049"/>
            <a:ext cx="8907518" cy="1229710"/>
          </a:xfrm>
          <a:prstGeom prst="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spcBef>
                <a:spcPts val="1200"/>
              </a:spcBef>
              <a:spcAft>
                <a:spcPts val="1200"/>
              </a:spcAft>
            </a:pPr>
            <a:r>
              <a:rPr lang="en-US" sz="2200" b="1">
                <a:solidFill>
                  <a:schemeClr val="tx1"/>
                </a:solidFill>
              </a:rPr>
              <a:t>Broader audience, especially reaching the policy/decision makers!</a:t>
            </a:r>
          </a:p>
          <a:p>
            <a:pPr algn="ctr">
              <a:spcBef>
                <a:spcPts val="1200"/>
              </a:spcBef>
              <a:spcAft>
                <a:spcPts val="1200"/>
              </a:spcAft>
            </a:pPr>
            <a:r>
              <a:rPr lang="en-US" sz="2200" b="1">
                <a:solidFill>
                  <a:schemeClr val="tx1"/>
                </a:solidFill>
              </a:rPr>
              <a:t>Increases visibility of your research among the general public!</a:t>
            </a:r>
          </a:p>
        </p:txBody>
      </p:sp>
    </p:spTree>
    <p:extLst>
      <p:ext uri="{BB962C8B-B14F-4D97-AF65-F5344CB8AC3E}">
        <p14:creationId xmlns:p14="http://schemas.microsoft.com/office/powerpoint/2010/main" val="160302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ircle(in)">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491E3-F300-3421-9241-DF55AB5EBD6E}"/>
              </a:ext>
            </a:extLst>
          </p:cNvPr>
          <p:cNvSpPr>
            <a:spLocks noGrp="1"/>
          </p:cNvSpPr>
          <p:nvPr>
            <p:ph type="title"/>
          </p:nvPr>
        </p:nvSpPr>
        <p:spPr>
          <a:xfrm>
            <a:off x="609600" y="881548"/>
            <a:ext cx="10972800" cy="597049"/>
          </a:xfrm>
        </p:spPr>
        <p:txBody>
          <a:bodyPr/>
          <a:lstStyle/>
          <a:p>
            <a:r>
              <a:rPr lang="en-US">
                <a:latin typeface="Gill Sans MT"/>
                <a:cs typeface="Arial"/>
              </a:rPr>
              <a:t>Activity: Crowdsourcing journals</a:t>
            </a:r>
            <a:endParaRPr lang="en-US"/>
          </a:p>
        </p:txBody>
      </p:sp>
      <p:sp>
        <p:nvSpPr>
          <p:cNvPr id="3" name="Text Placeholder 2">
            <a:extLst>
              <a:ext uri="{FF2B5EF4-FFF2-40B4-BE49-F238E27FC236}">
                <a16:creationId xmlns:a16="http://schemas.microsoft.com/office/drawing/2014/main" id="{CC8735F9-6226-9D9B-1EF3-175FA6A7ED46}"/>
              </a:ext>
            </a:extLst>
          </p:cNvPr>
          <p:cNvSpPr>
            <a:spLocks noGrp="1"/>
          </p:cNvSpPr>
          <p:nvPr>
            <p:ph type="body" sz="quarter" idx="10"/>
          </p:nvPr>
        </p:nvSpPr>
        <p:spPr>
          <a:xfrm>
            <a:off x="817035" y="2087563"/>
            <a:ext cx="5707751" cy="3291840"/>
          </a:xfrm>
        </p:spPr>
        <p:txBody>
          <a:bodyPr lIns="91440" tIns="45720" rIns="91440" bIns="45720" anchor="t"/>
          <a:lstStyle/>
          <a:p>
            <a:r>
              <a:rPr lang="en-US" sz="2000">
                <a:latin typeface="Gill Sans MT" panose="020B0502020104020203" pitchFamily="34" charset="77"/>
                <a:cs typeface="Arial"/>
              </a:rPr>
              <a:t>Let's create a collective list of relevant journals, special issues, and other opportunities for academic publishing</a:t>
            </a:r>
            <a:endParaRPr lang="en-US" sz="2000">
              <a:latin typeface="Gill Sans MT" panose="020B0502020104020203" pitchFamily="34" charset="77"/>
            </a:endParaRPr>
          </a:p>
          <a:p>
            <a:endParaRPr lang="en-US" sz="2000">
              <a:latin typeface="Gill Sans MT" panose="020B0502020104020203" pitchFamily="34" charset="77"/>
            </a:endParaRPr>
          </a:p>
          <a:p>
            <a:pPr marL="342900" indent="-342900">
              <a:buFont typeface="Arial" panose="020B0604020202020204" pitchFamily="34" charset="0"/>
              <a:buChar char="•"/>
            </a:pPr>
            <a:r>
              <a:rPr lang="en-US" sz="2000">
                <a:latin typeface="Gill Sans MT" panose="020B0502020104020203" pitchFamily="34" charset="77"/>
              </a:rPr>
              <a:t>Working in groups created by discipline (optional)</a:t>
            </a:r>
          </a:p>
          <a:p>
            <a:pPr marL="800100" lvl="1" indent="-342900">
              <a:buFont typeface="Arial" panose="020B0604020202020204" pitchFamily="34" charset="0"/>
              <a:buChar char="•"/>
            </a:pPr>
            <a:r>
              <a:rPr lang="en-US" sz="2000">
                <a:latin typeface="Gill Sans MT" panose="020B0502020104020203" pitchFamily="34" charset="77"/>
              </a:rPr>
              <a:t>Consider publication timeline, APCs, JIF, etc.</a:t>
            </a:r>
          </a:p>
          <a:p>
            <a:pPr marL="800100" lvl="1" indent="-342900">
              <a:buFont typeface="Arial" panose="020B0604020202020204" pitchFamily="34" charset="0"/>
              <a:buChar char="•"/>
            </a:pPr>
            <a:r>
              <a:rPr lang="en-US" sz="2000">
                <a:latin typeface="Gill Sans MT" panose="020B0502020104020203" pitchFamily="34" charset="77"/>
              </a:rPr>
              <a:t>Use Post-it notes to write your suggestions. At the end place them on the flipchart.</a:t>
            </a:r>
          </a:p>
          <a:p>
            <a:pPr marL="800100" lvl="1" indent="-342900">
              <a:buFont typeface="Arial" panose="020B0604020202020204" pitchFamily="34" charset="0"/>
              <a:buChar char="•"/>
            </a:pPr>
            <a:r>
              <a:rPr lang="en-US" sz="2000">
                <a:latin typeface="Gill Sans MT" panose="020B0502020104020203" pitchFamily="34" charset="77"/>
                <a:cs typeface="Arial"/>
              </a:rPr>
              <a:t>This will be shared with the group following this writeshop. </a:t>
            </a:r>
          </a:p>
        </p:txBody>
      </p:sp>
      <p:sp>
        <p:nvSpPr>
          <p:cNvPr id="4" name="TextBox 3">
            <a:extLst>
              <a:ext uri="{FF2B5EF4-FFF2-40B4-BE49-F238E27FC236}">
                <a16:creationId xmlns:a16="http://schemas.microsoft.com/office/drawing/2014/main" id="{004D1393-4406-532D-2B62-A10B4DB56605}"/>
              </a:ext>
            </a:extLst>
          </p:cNvPr>
          <p:cNvSpPr txBox="1"/>
          <p:nvPr/>
        </p:nvSpPr>
        <p:spPr>
          <a:xfrm>
            <a:off x="7392692" y="1591065"/>
            <a:ext cx="4472883" cy="4278094"/>
          </a:xfrm>
          <a:custGeom>
            <a:avLst/>
            <a:gdLst>
              <a:gd name="connsiteX0" fmla="*/ 0 w 4472883"/>
              <a:gd name="connsiteY0" fmla="*/ 0 h 4278094"/>
              <a:gd name="connsiteX1" fmla="*/ 594254 w 4472883"/>
              <a:gd name="connsiteY1" fmla="*/ 0 h 4278094"/>
              <a:gd name="connsiteX2" fmla="*/ 1099051 w 4472883"/>
              <a:gd name="connsiteY2" fmla="*/ 0 h 4278094"/>
              <a:gd name="connsiteX3" fmla="*/ 1827492 w 4472883"/>
              <a:gd name="connsiteY3" fmla="*/ 0 h 4278094"/>
              <a:gd name="connsiteX4" fmla="*/ 2421747 w 4472883"/>
              <a:gd name="connsiteY4" fmla="*/ 0 h 4278094"/>
              <a:gd name="connsiteX5" fmla="*/ 3016001 w 4472883"/>
              <a:gd name="connsiteY5" fmla="*/ 0 h 4278094"/>
              <a:gd name="connsiteX6" fmla="*/ 3744442 w 4472883"/>
              <a:gd name="connsiteY6" fmla="*/ 0 h 4278094"/>
              <a:gd name="connsiteX7" fmla="*/ 4472883 w 4472883"/>
              <a:gd name="connsiteY7" fmla="*/ 0 h 4278094"/>
              <a:gd name="connsiteX8" fmla="*/ 4472883 w 4472883"/>
              <a:gd name="connsiteY8" fmla="*/ 696718 h 4278094"/>
              <a:gd name="connsiteX9" fmla="*/ 4472883 w 4472883"/>
              <a:gd name="connsiteY9" fmla="*/ 1222313 h 4278094"/>
              <a:gd name="connsiteX10" fmla="*/ 4472883 w 4472883"/>
              <a:gd name="connsiteY10" fmla="*/ 1747907 h 4278094"/>
              <a:gd name="connsiteX11" fmla="*/ 4472883 w 4472883"/>
              <a:gd name="connsiteY11" fmla="*/ 2359063 h 4278094"/>
              <a:gd name="connsiteX12" fmla="*/ 4472883 w 4472883"/>
              <a:gd name="connsiteY12" fmla="*/ 3013000 h 4278094"/>
              <a:gd name="connsiteX13" fmla="*/ 4472883 w 4472883"/>
              <a:gd name="connsiteY13" fmla="*/ 3495814 h 4278094"/>
              <a:gd name="connsiteX14" fmla="*/ 4472883 w 4472883"/>
              <a:gd name="connsiteY14" fmla="*/ 4278094 h 4278094"/>
              <a:gd name="connsiteX15" fmla="*/ 3833900 w 4472883"/>
              <a:gd name="connsiteY15" fmla="*/ 4278094 h 4278094"/>
              <a:gd name="connsiteX16" fmla="*/ 3194916 w 4472883"/>
              <a:gd name="connsiteY16" fmla="*/ 4278094 h 4278094"/>
              <a:gd name="connsiteX17" fmla="*/ 2466475 w 4472883"/>
              <a:gd name="connsiteY17" fmla="*/ 4278094 h 4278094"/>
              <a:gd name="connsiteX18" fmla="*/ 1827492 w 4472883"/>
              <a:gd name="connsiteY18" fmla="*/ 4278094 h 4278094"/>
              <a:gd name="connsiteX19" fmla="*/ 1322695 w 4472883"/>
              <a:gd name="connsiteY19" fmla="*/ 4278094 h 4278094"/>
              <a:gd name="connsiteX20" fmla="*/ 773170 w 4472883"/>
              <a:gd name="connsiteY20" fmla="*/ 4278094 h 4278094"/>
              <a:gd name="connsiteX21" fmla="*/ 0 w 4472883"/>
              <a:gd name="connsiteY21" fmla="*/ 4278094 h 4278094"/>
              <a:gd name="connsiteX22" fmla="*/ 0 w 4472883"/>
              <a:gd name="connsiteY22" fmla="*/ 3666938 h 4278094"/>
              <a:gd name="connsiteX23" fmla="*/ 0 w 4472883"/>
              <a:gd name="connsiteY23" fmla="*/ 3055781 h 4278094"/>
              <a:gd name="connsiteX24" fmla="*/ 0 w 4472883"/>
              <a:gd name="connsiteY24" fmla="*/ 2487406 h 4278094"/>
              <a:gd name="connsiteX25" fmla="*/ 0 w 4472883"/>
              <a:gd name="connsiteY25" fmla="*/ 2004593 h 4278094"/>
              <a:gd name="connsiteX26" fmla="*/ 0 w 4472883"/>
              <a:gd name="connsiteY26" fmla="*/ 1521779 h 4278094"/>
              <a:gd name="connsiteX27" fmla="*/ 0 w 4472883"/>
              <a:gd name="connsiteY27" fmla="*/ 867842 h 4278094"/>
              <a:gd name="connsiteX28" fmla="*/ 0 w 4472883"/>
              <a:gd name="connsiteY28" fmla="*/ 0 h 4278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472883" h="4278094" extrusionOk="0">
                <a:moveTo>
                  <a:pt x="0" y="0"/>
                </a:moveTo>
                <a:cubicBezTo>
                  <a:pt x="283650" y="-21030"/>
                  <a:pt x="420995" y="10118"/>
                  <a:pt x="594254" y="0"/>
                </a:cubicBezTo>
                <a:cubicBezTo>
                  <a:pt x="767513" y="-10118"/>
                  <a:pt x="872242" y="24440"/>
                  <a:pt x="1099051" y="0"/>
                </a:cubicBezTo>
                <a:cubicBezTo>
                  <a:pt x="1325860" y="-24440"/>
                  <a:pt x="1571438" y="24718"/>
                  <a:pt x="1827492" y="0"/>
                </a:cubicBezTo>
                <a:cubicBezTo>
                  <a:pt x="2083546" y="-24718"/>
                  <a:pt x="2138913" y="22936"/>
                  <a:pt x="2421747" y="0"/>
                </a:cubicBezTo>
                <a:cubicBezTo>
                  <a:pt x="2704581" y="-22936"/>
                  <a:pt x="2746315" y="-7284"/>
                  <a:pt x="3016001" y="0"/>
                </a:cubicBezTo>
                <a:cubicBezTo>
                  <a:pt x="3285687" y="7284"/>
                  <a:pt x="3440815" y="-12766"/>
                  <a:pt x="3744442" y="0"/>
                </a:cubicBezTo>
                <a:cubicBezTo>
                  <a:pt x="4048069" y="12766"/>
                  <a:pt x="4176866" y="15096"/>
                  <a:pt x="4472883" y="0"/>
                </a:cubicBezTo>
                <a:cubicBezTo>
                  <a:pt x="4503901" y="252529"/>
                  <a:pt x="4505102" y="349494"/>
                  <a:pt x="4472883" y="696718"/>
                </a:cubicBezTo>
                <a:cubicBezTo>
                  <a:pt x="4440664" y="1043942"/>
                  <a:pt x="4498537" y="1024060"/>
                  <a:pt x="4472883" y="1222313"/>
                </a:cubicBezTo>
                <a:cubicBezTo>
                  <a:pt x="4447229" y="1420566"/>
                  <a:pt x="4499000" y="1540118"/>
                  <a:pt x="4472883" y="1747907"/>
                </a:cubicBezTo>
                <a:cubicBezTo>
                  <a:pt x="4446766" y="1955696"/>
                  <a:pt x="4498843" y="2121179"/>
                  <a:pt x="4472883" y="2359063"/>
                </a:cubicBezTo>
                <a:cubicBezTo>
                  <a:pt x="4446923" y="2596947"/>
                  <a:pt x="4490117" y="2860433"/>
                  <a:pt x="4472883" y="3013000"/>
                </a:cubicBezTo>
                <a:cubicBezTo>
                  <a:pt x="4455649" y="3165567"/>
                  <a:pt x="4463949" y="3337999"/>
                  <a:pt x="4472883" y="3495814"/>
                </a:cubicBezTo>
                <a:cubicBezTo>
                  <a:pt x="4481817" y="3653629"/>
                  <a:pt x="4495366" y="4084883"/>
                  <a:pt x="4472883" y="4278094"/>
                </a:cubicBezTo>
                <a:cubicBezTo>
                  <a:pt x="4249367" y="4261449"/>
                  <a:pt x="4060462" y="4298135"/>
                  <a:pt x="3833900" y="4278094"/>
                </a:cubicBezTo>
                <a:cubicBezTo>
                  <a:pt x="3607338" y="4258053"/>
                  <a:pt x="3426705" y="4310009"/>
                  <a:pt x="3194916" y="4278094"/>
                </a:cubicBezTo>
                <a:cubicBezTo>
                  <a:pt x="2963127" y="4246179"/>
                  <a:pt x="2739669" y="4286680"/>
                  <a:pt x="2466475" y="4278094"/>
                </a:cubicBezTo>
                <a:cubicBezTo>
                  <a:pt x="2193281" y="4269508"/>
                  <a:pt x="2128546" y="4296929"/>
                  <a:pt x="1827492" y="4278094"/>
                </a:cubicBezTo>
                <a:cubicBezTo>
                  <a:pt x="1526438" y="4259259"/>
                  <a:pt x="1518872" y="4260244"/>
                  <a:pt x="1322695" y="4278094"/>
                </a:cubicBezTo>
                <a:cubicBezTo>
                  <a:pt x="1126518" y="4295944"/>
                  <a:pt x="1006264" y="4274012"/>
                  <a:pt x="773170" y="4278094"/>
                </a:cubicBezTo>
                <a:cubicBezTo>
                  <a:pt x="540076" y="4282176"/>
                  <a:pt x="249643" y="4290753"/>
                  <a:pt x="0" y="4278094"/>
                </a:cubicBezTo>
                <a:cubicBezTo>
                  <a:pt x="594" y="3995566"/>
                  <a:pt x="-2472" y="3933587"/>
                  <a:pt x="0" y="3666938"/>
                </a:cubicBezTo>
                <a:cubicBezTo>
                  <a:pt x="2472" y="3400289"/>
                  <a:pt x="-16634" y="3262279"/>
                  <a:pt x="0" y="3055781"/>
                </a:cubicBezTo>
                <a:cubicBezTo>
                  <a:pt x="16634" y="2849283"/>
                  <a:pt x="3241" y="2729647"/>
                  <a:pt x="0" y="2487406"/>
                </a:cubicBezTo>
                <a:cubicBezTo>
                  <a:pt x="-3241" y="2245165"/>
                  <a:pt x="14282" y="2160817"/>
                  <a:pt x="0" y="2004593"/>
                </a:cubicBezTo>
                <a:cubicBezTo>
                  <a:pt x="-14282" y="1848369"/>
                  <a:pt x="-7011" y="1697997"/>
                  <a:pt x="0" y="1521779"/>
                </a:cubicBezTo>
                <a:cubicBezTo>
                  <a:pt x="7011" y="1345561"/>
                  <a:pt x="24867" y="1033926"/>
                  <a:pt x="0" y="867842"/>
                </a:cubicBezTo>
                <a:cubicBezTo>
                  <a:pt x="-24867" y="701758"/>
                  <a:pt x="-19459" y="206170"/>
                  <a:pt x="0" y="0"/>
                </a:cubicBezTo>
                <a:close/>
              </a:path>
            </a:pathLst>
          </a:custGeom>
          <a:noFill/>
          <a:ln w="9525">
            <a:solidFill>
              <a:srgbClr val="BA6324"/>
            </a:solidFill>
            <a:prstDash val="lgDash"/>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marR="0" algn="ctr">
              <a:spcBef>
                <a:spcPts val="0"/>
              </a:spcBef>
              <a:spcAft>
                <a:spcPts val="0"/>
              </a:spcAft>
            </a:pPr>
            <a:r>
              <a:rPr lang="en-US" sz="1600" b="1" kern="100">
                <a:ea typeface="Aptos" panose="020B0004020202020204" pitchFamily="34" charset="0"/>
                <a:cs typeface="Times New Roman" panose="02020603050405020304" pitchFamily="18" charset="0"/>
              </a:rPr>
              <a:t>Journals you shared in the survey</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Advances in Agriculture</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Cogent Food &amp; Agriculture</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Journal of Bee Science</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Transboundary and Emerging Diseases</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Veterinary Research</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Livestock Science</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Genetic Resources</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PLOS One</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Journal of Sustainable Tourism</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International Review of Financial Analysis</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Journal of Accounting and Economics</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Journal of Financial Stability</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NARC journal</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SAS journal</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Field Crop Research </a:t>
            </a:r>
            <a:r>
              <a:rPr lang="en-US" sz="1600" kern="100">
                <a:ea typeface="Aptos" panose="020B0004020202020204" pitchFamily="34" charset="0"/>
                <a:cs typeface="Times New Roman" panose="02020603050405020304" pitchFamily="18" charset="0"/>
              </a:rPr>
              <a:t>J</a:t>
            </a:r>
            <a:r>
              <a:rPr lang="en-US" sz="1600" kern="100">
                <a:effectLst/>
                <a:ea typeface="Aptos" panose="020B0004020202020204" pitchFamily="34" charset="0"/>
                <a:cs typeface="Times New Roman" panose="02020603050405020304" pitchFamily="18" charset="0"/>
              </a:rPr>
              <a:t>ournal</a:t>
            </a:r>
          </a:p>
          <a:p>
            <a:pPr marL="171450" marR="0" indent="-171450">
              <a:spcBef>
                <a:spcPts val="0"/>
              </a:spcBef>
              <a:spcAft>
                <a:spcPts val="0"/>
              </a:spcAft>
              <a:buFont typeface="Arial" panose="020B0604020202020204" pitchFamily="34" charset="0"/>
              <a:buChar char="•"/>
            </a:pPr>
            <a:r>
              <a:rPr lang="en-US" sz="1600" kern="100">
                <a:effectLst/>
                <a:ea typeface="Aptos" panose="020B0004020202020204" pitchFamily="34" charset="0"/>
                <a:cs typeface="Times New Roman" panose="02020603050405020304" pitchFamily="18" charset="0"/>
              </a:rPr>
              <a:t>Grass and Forage Science Journal</a:t>
            </a:r>
          </a:p>
        </p:txBody>
      </p:sp>
    </p:spTree>
    <p:extLst>
      <p:ext uri="{BB962C8B-B14F-4D97-AF65-F5344CB8AC3E}">
        <p14:creationId xmlns:p14="http://schemas.microsoft.com/office/powerpoint/2010/main" val="4264207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7D846-0C0B-2E42-E2FC-39079D8ECE39}"/>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120D8A00-0933-C3D4-AA52-48233AC9DAB1}"/>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776868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t>Outline</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2087562"/>
            <a:ext cx="10801351" cy="3383071"/>
          </a:xfrm>
        </p:spPr>
        <p:txBody>
          <a:bodyPr lIns="91440" tIns="45720" rIns="91440" bIns="45720" anchor="t"/>
          <a:lstStyle/>
          <a:p>
            <a:pPr marL="285750" indent="-285750">
              <a:spcBef>
                <a:spcPts val="1200"/>
              </a:spcBef>
              <a:spcAft>
                <a:spcPts val="1200"/>
              </a:spcAft>
              <a:buChar char="•"/>
            </a:pPr>
            <a:r>
              <a:rPr lang="en-US" sz="2000">
                <a:cs typeface="Arial"/>
              </a:rPr>
              <a:t>Considering different factors in selecting the right journal to publish</a:t>
            </a:r>
          </a:p>
          <a:p>
            <a:pPr marL="285750" indent="-285750">
              <a:spcBef>
                <a:spcPts val="1200"/>
              </a:spcBef>
              <a:spcAft>
                <a:spcPts val="1200"/>
              </a:spcAft>
              <a:buFont typeface="Arial"/>
              <a:buChar char="•"/>
            </a:pPr>
            <a:r>
              <a:rPr lang="en-US" sz="2000">
                <a:cs typeface="Arial"/>
              </a:rPr>
              <a:t>Staying away from predatory journals</a:t>
            </a:r>
          </a:p>
          <a:p>
            <a:pPr marL="285750" indent="-285750">
              <a:spcBef>
                <a:spcPts val="1200"/>
              </a:spcBef>
              <a:spcAft>
                <a:spcPts val="1200"/>
              </a:spcAft>
              <a:buChar char="•"/>
            </a:pPr>
            <a:r>
              <a:rPr lang="en-US" sz="2000">
                <a:cs typeface="Arial"/>
              </a:rPr>
              <a:t>Other approaches to publishing</a:t>
            </a:r>
          </a:p>
          <a:p>
            <a:pPr marL="285750" indent="-285750">
              <a:spcBef>
                <a:spcPts val="1200"/>
              </a:spcBef>
              <a:spcAft>
                <a:spcPts val="1200"/>
              </a:spcAft>
              <a:buChar char="•"/>
            </a:pPr>
            <a:r>
              <a:rPr lang="en-US" sz="2000">
                <a:cs typeface="Arial"/>
              </a:rPr>
              <a:t>Activity: Crowdsourcing journals</a:t>
            </a:r>
          </a:p>
        </p:txBody>
      </p:sp>
    </p:spTree>
    <p:extLst>
      <p:ext uri="{BB962C8B-B14F-4D97-AF65-F5344CB8AC3E}">
        <p14:creationId xmlns:p14="http://schemas.microsoft.com/office/powerpoint/2010/main" val="354477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2A691-C030-2740-3021-9A389D19BC21}"/>
              </a:ext>
            </a:extLst>
          </p:cNvPr>
          <p:cNvSpPr>
            <a:spLocks noGrp="1"/>
          </p:cNvSpPr>
          <p:nvPr>
            <p:ph type="title"/>
          </p:nvPr>
        </p:nvSpPr>
        <p:spPr>
          <a:xfrm>
            <a:off x="567309" y="994016"/>
            <a:ext cx="10972800" cy="484581"/>
          </a:xfrm>
        </p:spPr>
        <p:txBody>
          <a:bodyPr/>
          <a:lstStyle/>
          <a:p>
            <a:r>
              <a:rPr lang="en-US"/>
              <a:t>Opening question</a:t>
            </a:r>
          </a:p>
        </p:txBody>
      </p:sp>
      <p:sp>
        <p:nvSpPr>
          <p:cNvPr id="3" name="Text Placeholder 2">
            <a:extLst>
              <a:ext uri="{FF2B5EF4-FFF2-40B4-BE49-F238E27FC236}">
                <a16:creationId xmlns:a16="http://schemas.microsoft.com/office/drawing/2014/main" id="{9AED2730-0F29-37AE-1D41-CF692C75F4DD}"/>
              </a:ext>
            </a:extLst>
          </p:cNvPr>
          <p:cNvSpPr>
            <a:spLocks noGrp="1"/>
          </p:cNvSpPr>
          <p:nvPr>
            <p:ph type="body" sz="quarter" idx="10"/>
          </p:nvPr>
        </p:nvSpPr>
        <p:spPr>
          <a:xfrm>
            <a:off x="817034" y="2551471"/>
            <a:ext cx="10801351" cy="2827932"/>
          </a:xfrm>
        </p:spPr>
        <p:txBody>
          <a:bodyPr/>
          <a:lstStyle/>
          <a:p>
            <a:pPr algn="ctr"/>
            <a:r>
              <a:rPr lang="en-US" sz="2800"/>
              <a:t>How do you identify a journal to publish your work?</a:t>
            </a:r>
          </a:p>
          <a:p>
            <a:pPr algn="ctr"/>
            <a:endParaRPr lang="en-US" sz="2800"/>
          </a:p>
          <a:p>
            <a:pPr algn="ctr"/>
            <a:r>
              <a:rPr lang="en-US" sz="2800"/>
              <a:t>Do you publish in the same journal?</a:t>
            </a:r>
          </a:p>
        </p:txBody>
      </p:sp>
    </p:spTree>
    <p:extLst>
      <p:ext uri="{BB962C8B-B14F-4D97-AF65-F5344CB8AC3E}">
        <p14:creationId xmlns:p14="http://schemas.microsoft.com/office/powerpoint/2010/main" val="327854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BAD3C-9B85-ABAB-4D88-DE215D07C020}"/>
              </a:ext>
            </a:extLst>
          </p:cNvPr>
          <p:cNvSpPr>
            <a:spLocks noGrp="1"/>
          </p:cNvSpPr>
          <p:nvPr>
            <p:ph type="title"/>
          </p:nvPr>
        </p:nvSpPr>
        <p:spPr>
          <a:xfrm>
            <a:off x="0" y="783250"/>
            <a:ext cx="12192000" cy="597049"/>
          </a:xfrm>
        </p:spPr>
        <p:txBody>
          <a:bodyPr/>
          <a:lstStyle/>
          <a:p>
            <a:r>
              <a:rPr lang="en-US"/>
              <a:t>Considering FACTORS IN SELECTING a JOURNAL</a:t>
            </a:r>
          </a:p>
        </p:txBody>
      </p:sp>
      <p:sp>
        <p:nvSpPr>
          <p:cNvPr id="8" name="Rectangle 7">
            <a:extLst>
              <a:ext uri="{FF2B5EF4-FFF2-40B4-BE49-F238E27FC236}">
                <a16:creationId xmlns:a16="http://schemas.microsoft.com/office/drawing/2014/main" id="{34CC9F22-7E76-C277-A8CD-A089A6C4A747}"/>
              </a:ext>
            </a:extLst>
          </p:cNvPr>
          <p:cNvSpPr/>
          <p:nvPr/>
        </p:nvSpPr>
        <p:spPr>
          <a:xfrm>
            <a:off x="520261" y="1750794"/>
            <a:ext cx="11461531" cy="272706"/>
          </a:xfrm>
          <a:prstGeom prst="rect">
            <a:avLst/>
          </a:prstGeom>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9" name="Freeform 8">
            <a:extLst>
              <a:ext uri="{FF2B5EF4-FFF2-40B4-BE49-F238E27FC236}">
                <a16:creationId xmlns:a16="http://schemas.microsoft.com/office/drawing/2014/main" id="{EDD12857-1AA0-F645-7D7C-3E4873933B4A}"/>
              </a:ext>
            </a:extLst>
          </p:cNvPr>
          <p:cNvSpPr/>
          <p:nvPr/>
        </p:nvSpPr>
        <p:spPr>
          <a:xfrm>
            <a:off x="1093337" y="1591065"/>
            <a:ext cx="10578402" cy="397278"/>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kern="1200"/>
              <a:t>Talking to colleagues where they publish</a:t>
            </a:r>
          </a:p>
        </p:txBody>
      </p:sp>
      <p:sp>
        <p:nvSpPr>
          <p:cNvPr id="10" name="Rectangle 9">
            <a:extLst>
              <a:ext uri="{FF2B5EF4-FFF2-40B4-BE49-F238E27FC236}">
                <a16:creationId xmlns:a16="http://schemas.microsoft.com/office/drawing/2014/main" id="{E2DF7F64-F014-D93D-5F25-3A05D4447D88}"/>
              </a:ext>
            </a:extLst>
          </p:cNvPr>
          <p:cNvSpPr/>
          <p:nvPr/>
        </p:nvSpPr>
        <p:spPr>
          <a:xfrm>
            <a:off x="520261" y="2241665"/>
            <a:ext cx="11461531" cy="272706"/>
          </a:xfrm>
          <a:prstGeom prst="rect">
            <a:avLst/>
          </a:prstGeom>
        </p:spPr>
        <p:style>
          <a:lnRef idx="1">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1" name="Freeform 10">
            <a:extLst>
              <a:ext uri="{FF2B5EF4-FFF2-40B4-BE49-F238E27FC236}">
                <a16:creationId xmlns:a16="http://schemas.microsoft.com/office/drawing/2014/main" id="{D0CE24EF-D431-BF37-64BC-E9ED9987275F}"/>
              </a:ext>
            </a:extLst>
          </p:cNvPr>
          <p:cNvSpPr/>
          <p:nvPr/>
        </p:nvSpPr>
        <p:spPr>
          <a:xfrm>
            <a:off x="1093337" y="2081937"/>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Considering the journal impact factor</a:t>
            </a:r>
          </a:p>
        </p:txBody>
      </p:sp>
      <p:sp>
        <p:nvSpPr>
          <p:cNvPr id="12" name="Rectangle 11">
            <a:extLst>
              <a:ext uri="{FF2B5EF4-FFF2-40B4-BE49-F238E27FC236}">
                <a16:creationId xmlns:a16="http://schemas.microsoft.com/office/drawing/2014/main" id="{1F603A12-17C3-E719-7DA2-F97BD992D9C4}"/>
              </a:ext>
            </a:extLst>
          </p:cNvPr>
          <p:cNvSpPr/>
          <p:nvPr/>
        </p:nvSpPr>
        <p:spPr>
          <a:xfrm>
            <a:off x="520261" y="2732536"/>
            <a:ext cx="11461531" cy="272706"/>
          </a:xfrm>
          <a:prstGeom prst="rect">
            <a:avLst/>
          </a:prstGeom>
        </p:spPr>
        <p:style>
          <a:lnRef idx="1">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3" name="Freeform 12">
            <a:extLst>
              <a:ext uri="{FF2B5EF4-FFF2-40B4-BE49-F238E27FC236}">
                <a16:creationId xmlns:a16="http://schemas.microsoft.com/office/drawing/2014/main" id="{17C633B1-01A2-6BB0-A66C-F736D8F6BC11}"/>
              </a:ext>
            </a:extLst>
          </p:cNvPr>
          <p:cNvSpPr/>
          <p:nvPr/>
        </p:nvSpPr>
        <p:spPr>
          <a:xfrm>
            <a:off x="1093337" y="2572808"/>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Who are the readers of the journal? Will the message reach the right audience?</a:t>
            </a:r>
          </a:p>
        </p:txBody>
      </p:sp>
      <p:sp>
        <p:nvSpPr>
          <p:cNvPr id="14" name="Rectangle 13">
            <a:extLst>
              <a:ext uri="{FF2B5EF4-FFF2-40B4-BE49-F238E27FC236}">
                <a16:creationId xmlns:a16="http://schemas.microsoft.com/office/drawing/2014/main" id="{98FF64BC-22EB-5B5D-007E-38F008C24080}"/>
              </a:ext>
            </a:extLst>
          </p:cNvPr>
          <p:cNvSpPr/>
          <p:nvPr/>
        </p:nvSpPr>
        <p:spPr>
          <a:xfrm>
            <a:off x="520261" y="3223407"/>
            <a:ext cx="11461531" cy="272706"/>
          </a:xfrm>
          <a:prstGeom prst="rect">
            <a:avLst/>
          </a:prstGeom>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5" name="Freeform 14">
            <a:extLst>
              <a:ext uri="{FF2B5EF4-FFF2-40B4-BE49-F238E27FC236}">
                <a16:creationId xmlns:a16="http://schemas.microsoft.com/office/drawing/2014/main" id="{36B1C833-E519-E4B3-510A-1DB4D29E7DB7}"/>
              </a:ext>
            </a:extLst>
          </p:cNvPr>
          <p:cNvSpPr/>
          <p:nvPr/>
        </p:nvSpPr>
        <p:spPr>
          <a:xfrm>
            <a:off x="1093337" y="3063679"/>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Understanding the aims and scope of the journal</a:t>
            </a:r>
          </a:p>
        </p:txBody>
      </p:sp>
      <p:sp>
        <p:nvSpPr>
          <p:cNvPr id="16" name="Rectangle 15">
            <a:extLst>
              <a:ext uri="{FF2B5EF4-FFF2-40B4-BE49-F238E27FC236}">
                <a16:creationId xmlns:a16="http://schemas.microsoft.com/office/drawing/2014/main" id="{C3EDF08B-5EB0-D24C-1497-A8CE589E03AE}"/>
              </a:ext>
            </a:extLst>
          </p:cNvPr>
          <p:cNvSpPr/>
          <p:nvPr/>
        </p:nvSpPr>
        <p:spPr>
          <a:xfrm>
            <a:off x="520261" y="3714278"/>
            <a:ext cx="11461531" cy="272706"/>
          </a:xfrm>
          <a:prstGeom prst="rect">
            <a:avLst/>
          </a:prstGeom>
        </p:spPr>
        <p:style>
          <a:lnRef idx="1">
            <a:schemeClr val="accent6">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7" name="Freeform 16">
            <a:extLst>
              <a:ext uri="{FF2B5EF4-FFF2-40B4-BE49-F238E27FC236}">
                <a16:creationId xmlns:a16="http://schemas.microsoft.com/office/drawing/2014/main" id="{4F237D39-04C7-013A-AFF8-031C63235584}"/>
              </a:ext>
            </a:extLst>
          </p:cNvPr>
          <p:cNvSpPr/>
          <p:nvPr/>
        </p:nvSpPr>
        <p:spPr>
          <a:xfrm>
            <a:off x="1093337" y="3554550"/>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6">
              <a:hueOff val="0"/>
              <a:satOff val="0"/>
              <a:lumOff val="0"/>
              <a:alphaOff val="0"/>
            </a:schemeClr>
          </a:fillRef>
          <a:effectRef idx="1">
            <a:schemeClr val="accent6">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What type of publication (e.g., original research, review articles, short reports, case study, etc.)?</a:t>
            </a:r>
          </a:p>
        </p:txBody>
      </p:sp>
      <p:sp>
        <p:nvSpPr>
          <p:cNvPr id="18" name="Rectangle 17">
            <a:extLst>
              <a:ext uri="{FF2B5EF4-FFF2-40B4-BE49-F238E27FC236}">
                <a16:creationId xmlns:a16="http://schemas.microsoft.com/office/drawing/2014/main" id="{1BB1DC55-5917-6AF5-D248-299AF1200743}"/>
              </a:ext>
            </a:extLst>
          </p:cNvPr>
          <p:cNvSpPr/>
          <p:nvPr/>
        </p:nvSpPr>
        <p:spPr>
          <a:xfrm>
            <a:off x="520261" y="4205149"/>
            <a:ext cx="11461531" cy="272706"/>
          </a:xfrm>
          <a:prstGeom prst="rect">
            <a:avLst/>
          </a:prstGeom>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9" name="Freeform 18">
            <a:extLst>
              <a:ext uri="{FF2B5EF4-FFF2-40B4-BE49-F238E27FC236}">
                <a16:creationId xmlns:a16="http://schemas.microsoft.com/office/drawing/2014/main" id="{F4C20538-B631-2278-6D77-3E6675F87EF7}"/>
              </a:ext>
            </a:extLst>
          </p:cNvPr>
          <p:cNvSpPr/>
          <p:nvPr/>
        </p:nvSpPr>
        <p:spPr>
          <a:xfrm>
            <a:off x="1093337" y="4045422"/>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Publication mode and rights (the right of first publication, permission, open access, copyright)</a:t>
            </a:r>
          </a:p>
        </p:txBody>
      </p:sp>
      <p:sp>
        <p:nvSpPr>
          <p:cNvPr id="20" name="Rectangle 19">
            <a:extLst>
              <a:ext uri="{FF2B5EF4-FFF2-40B4-BE49-F238E27FC236}">
                <a16:creationId xmlns:a16="http://schemas.microsoft.com/office/drawing/2014/main" id="{E0DF1988-9FA0-C709-126B-6A98B1898C68}"/>
              </a:ext>
            </a:extLst>
          </p:cNvPr>
          <p:cNvSpPr/>
          <p:nvPr/>
        </p:nvSpPr>
        <p:spPr>
          <a:xfrm>
            <a:off x="520261" y="4696021"/>
            <a:ext cx="11461531" cy="272706"/>
          </a:xfrm>
          <a:prstGeom prst="rect">
            <a:avLst/>
          </a:prstGeom>
        </p:spPr>
        <p:style>
          <a:lnRef idx="1">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Freeform 20">
            <a:extLst>
              <a:ext uri="{FF2B5EF4-FFF2-40B4-BE49-F238E27FC236}">
                <a16:creationId xmlns:a16="http://schemas.microsoft.com/office/drawing/2014/main" id="{E3E0944B-DA74-0430-98E0-9A7D905E3BB0}"/>
              </a:ext>
            </a:extLst>
          </p:cNvPr>
          <p:cNvSpPr/>
          <p:nvPr/>
        </p:nvSpPr>
        <p:spPr>
          <a:xfrm>
            <a:off x="1093337" y="4536293"/>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Publisher type (traditional subscription-based journal, open access journal, hybrid journal)</a:t>
            </a:r>
          </a:p>
        </p:txBody>
      </p:sp>
      <p:sp>
        <p:nvSpPr>
          <p:cNvPr id="22" name="Rectangle 21">
            <a:extLst>
              <a:ext uri="{FF2B5EF4-FFF2-40B4-BE49-F238E27FC236}">
                <a16:creationId xmlns:a16="http://schemas.microsoft.com/office/drawing/2014/main" id="{174DF581-80F7-F4E7-FEFF-311B62E493E0}"/>
              </a:ext>
            </a:extLst>
          </p:cNvPr>
          <p:cNvSpPr/>
          <p:nvPr/>
        </p:nvSpPr>
        <p:spPr>
          <a:xfrm>
            <a:off x="520261" y="5186893"/>
            <a:ext cx="11461531" cy="272706"/>
          </a:xfrm>
          <a:prstGeom prst="rect">
            <a:avLst/>
          </a:prstGeom>
        </p:spPr>
        <p:style>
          <a:lnRef idx="1">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3" name="Freeform 22">
            <a:extLst>
              <a:ext uri="{FF2B5EF4-FFF2-40B4-BE49-F238E27FC236}">
                <a16:creationId xmlns:a16="http://schemas.microsoft.com/office/drawing/2014/main" id="{776CBEC3-190E-D1C0-2838-F48ED5835668}"/>
              </a:ext>
            </a:extLst>
          </p:cNvPr>
          <p:cNvSpPr/>
          <p:nvPr/>
        </p:nvSpPr>
        <p:spPr>
          <a:xfrm>
            <a:off x="1093337" y="5027164"/>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What are the publication fees?</a:t>
            </a:r>
          </a:p>
        </p:txBody>
      </p:sp>
      <p:sp>
        <p:nvSpPr>
          <p:cNvPr id="24" name="Rectangle 23">
            <a:extLst>
              <a:ext uri="{FF2B5EF4-FFF2-40B4-BE49-F238E27FC236}">
                <a16:creationId xmlns:a16="http://schemas.microsoft.com/office/drawing/2014/main" id="{7C421D2B-5F2E-4B62-0EAE-8F5E83B2A09F}"/>
              </a:ext>
            </a:extLst>
          </p:cNvPr>
          <p:cNvSpPr/>
          <p:nvPr/>
        </p:nvSpPr>
        <p:spPr>
          <a:xfrm>
            <a:off x="520261" y="5677764"/>
            <a:ext cx="11461531" cy="272706"/>
          </a:xfrm>
          <a:prstGeom prst="rect">
            <a:avLst/>
          </a:prstGeom>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5" name="Freeform 24">
            <a:extLst>
              <a:ext uri="{FF2B5EF4-FFF2-40B4-BE49-F238E27FC236}">
                <a16:creationId xmlns:a16="http://schemas.microsoft.com/office/drawing/2014/main" id="{7E2EE55A-515D-7F6D-F7C2-8C372AD24FA7}"/>
              </a:ext>
            </a:extLst>
          </p:cNvPr>
          <p:cNvSpPr/>
          <p:nvPr/>
        </p:nvSpPr>
        <p:spPr>
          <a:xfrm>
            <a:off x="1093337" y="5518036"/>
            <a:ext cx="10578402" cy="338842"/>
          </a:xfrm>
          <a:custGeom>
            <a:avLst/>
            <a:gdLst>
              <a:gd name="connsiteX0" fmla="*/ 0 w 8023071"/>
              <a:gd name="connsiteY0" fmla="*/ 49201 h 295199"/>
              <a:gd name="connsiteX1" fmla="*/ 49201 w 8023071"/>
              <a:gd name="connsiteY1" fmla="*/ 0 h 295199"/>
              <a:gd name="connsiteX2" fmla="*/ 7973870 w 8023071"/>
              <a:gd name="connsiteY2" fmla="*/ 0 h 295199"/>
              <a:gd name="connsiteX3" fmla="*/ 8023071 w 8023071"/>
              <a:gd name="connsiteY3" fmla="*/ 49201 h 295199"/>
              <a:gd name="connsiteX4" fmla="*/ 8023071 w 8023071"/>
              <a:gd name="connsiteY4" fmla="*/ 245998 h 295199"/>
              <a:gd name="connsiteX5" fmla="*/ 7973870 w 8023071"/>
              <a:gd name="connsiteY5" fmla="*/ 295199 h 295199"/>
              <a:gd name="connsiteX6" fmla="*/ 49201 w 8023071"/>
              <a:gd name="connsiteY6" fmla="*/ 295199 h 295199"/>
              <a:gd name="connsiteX7" fmla="*/ 0 w 8023071"/>
              <a:gd name="connsiteY7" fmla="*/ 245998 h 295199"/>
              <a:gd name="connsiteX8" fmla="*/ 0 w 8023071"/>
              <a:gd name="connsiteY8" fmla="*/ 49201 h 295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3071" h="295199">
                <a:moveTo>
                  <a:pt x="0" y="49201"/>
                </a:moveTo>
                <a:cubicBezTo>
                  <a:pt x="0" y="22028"/>
                  <a:pt x="22028" y="0"/>
                  <a:pt x="49201" y="0"/>
                </a:cubicBezTo>
                <a:lnTo>
                  <a:pt x="7973870" y="0"/>
                </a:lnTo>
                <a:cubicBezTo>
                  <a:pt x="8001043" y="0"/>
                  <a:pt x="8023071" y="22028"/>
                  <a:pt x="8023071" y="49201"/>
                </a:cubicBezTo>
                <a:lnTo>
                  <a:pt x="8023071" y="245998"/>
                </a:lnTo>
                <a:cubicBezTo>
                  <a:pt x="8023071" y="273171"/>
                  <a:pt x="8001043" y="295199"/>
                  <a:pt x="7973870" y="295199"/>
                </a:cubicBezTo>
                <a:lnTo>
                  <a:pt x="49201" y="295199"/>
                </a:lnTo>
                <a:cubicBezTo>
                  <a:pt x="22028" y="295199"/>
                  <a:pt x="0" y="273171"/>
                  <a:pt x="0" y="245998"/>
                </a:cubicBezTo>
                <a:lnTo>
                  <a:pt x="0" y="49201"/>
                </a:lnTo>
                <a:close/>
              </a:path>
            </a:pathLst>
          </a:custGeom>
          <a:solidFill>
            <a:schemeClr val="bg1"/>
          </a:solidFill>
          <a:ln>
            <a:solidFill>
              <a:schemeClr val="accent5"/>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317663" tIns="14410" rIns="317663" bIns="14410" numCol="1" spcCol="1270" anchor="ctr" anchorCtr="0">
            <a:noAutofit/>
          </a:bodyPr>
          <a:lstStyle/>
          <a:p>
            <a:pPr marL="0" lvl="0" indent="0" algn="l" defTabSz="800100">
              <a:lnSpc>
                <a:spcPct val="90000"/>
              </a:lnSpc>
              <a:spcBef>
                <a:spcPct val="0"/>
              </a:spcBef>
              <a:spcAft>
                <a:spcPct val="35000"/>
              </a:spcAft>
              <a:buNone/>
            </a:pPr>
            <a:r>
              <a:rPr lang="en-US" sz="1800" kern="1200"/>
              <a:t>Publication frequency</a:t>
            </a:r>
          </a:p>
        </p:txBody>
      </p:sp>
    </p:spTree>
    <p:extLst>
      <p:ext uri="{BB962C8B-B14F-4D97-AF65-F5344CB8AC3E}">
        <p14:creationId xmlns:p14="http://schemas.microsoft.com/office/powerpoint/2010/main" val="220078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5" grpId="0" animBg="1"/>
      <p:bldP spid="17" grpId="0" animBg="1"/>
      <p:bldP spid="19" grpId="0" animBg="1"/>
      <p:bldP spid="21" grpId="0" animBg="1"/>
      <p:bldP spid="23"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latin typeface="Gill Sans MT"/>
                <a:cs typeface="Arial"/>
              </a:rPr>
              <a:t>What is the Journal impact factor?</a:t>
            </a:r>
            <a:endParaRPr lang="en-US"/>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441435" y="2028948"/>
            <a:ext cx="3547242" cy="3835036"/>
          </a:xfrm>
        </p:spPr>
        <p:txBody>
          <a:bodyPr lIns="91440" tIns="45720" rIns="91440" bIns="45720" anchor="t"/>
          <a:lstStyle/>
          <a:p>
            <a:pPr marL="342900" indent="-342900">
              <a:buChar char="•"/>
            </a:pPr>
            <a:r>
              <a:rPr lang="en-US" sz="2200">
                <a:cs typeface="Arial"/>
              </a:rPr>
              <a:t>A statistical measurement to determine journal importance by calculating how often its articles are cited (i.e. yearly mean number of citations of articles published in last two years).</a:t>
            </a:r>
          </a:p>
        </p:txBody>
      </p:sp>
      <p:pic>
        <p:nvPicPr>
          <p:cNvPr id="4" name="Picture 3" descr="Impact factor - Wikipedia">
            <a:extLst>
              <a:ext uri="{FF2B5EF4-FFF2-40B4-BE49-F238E27FC236}">
                <a16:creationId xmlns:a16="http://schemas.microsoft.com/office/drawing/2014/main" id="{8937A671-754A-08F8-6900-160DB864994A}"/>
              </a:ext>
            </a:extLst>
          </p:cNvPr>
          <p:cNvPicPr>
            <a:picLocks noChangeAspect="1"/>
          </p:cNvPicPr>
          <p:nvPr/>
        </p:nvPicPr>
        <p:blipFill>
          <a:blip r:embed="rId3"/>
          <a:stretch>
            <a:fillRect/>
          </a:stretch>
        </p:blipFill>
        <p:spPr>
          <a:xfrm>
            <a:off x="4162883" y="1833120"/>
            <a:ext cx="7868253" cy="4030864"/>
          </a:xfrm>
          <a:prstGeom prst="rect">
            <a:avLst/>
          </a:prstGeom>
        </p:spPr>
      </p:pic>
    </p:spTree>
    <p:extLst>
      <p:ext uri="{BB962C8B-B14F-4D97-AF65-F5344CB8AC3E}">
        <p14:creationId xmlns:p14="http://schemas.microsoft.com/office/powerpoint/2010/main" val="93593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C313-2FEE-A359-40BE-DB020DD07F68}"/>
              </a:ext>
            </a:extLst>
          </p:cNvPr>
          <p:cNvSpPr>
            <a:spLocks noGrp="1"/>
          </p:cNvSpPr>
          <p:nvPr>
            <p:ph type="title"/>
          </p:nvPr>
        </p:nvSpPr>
        <p:spPr/>
        <p:txBody>
          <a:bodyPr/>
          <a:lstStyle/>
          <a:p>
            <a:r>
              <a:rPr lang="en-US"/>
              <a:t>Does Journal Impact factor matter?</a:t>
            </a:r>
          </a:p>
        </p:txBody>
      </p:sp>
      <p:graphicFrame>
        <p:nvGraphicFramePr>
          <p:cNvPr id="4" name="Diagram 3">
            <a:extLst>
              <a:ext uri="{FF2B5EF4-FFF2-40B4-BE49-F238E27FC236}">
                <a16:creationId xmlns:a16="http://schemas.microsoft.com/office/drawing/2014/main" id="{721B0A76-52FF-B805-F9DB-2B2E9759AA23}"/>
              </a:ext>
            </a:extLst>
          </p:cNvPr>
          <p:cNvGraphicFramePr/>
          <p:nvPr>
            <p:extLst>
              <p:ext uri="{D42A27DB-BD31-4B8C-83A1-F6EECF244321}">
                <p14:modId xmlns:p14="http://schemas.microsoft.com/office/powerpoint/2010/main" val="3436661089"/>
              </p:ext>
            </p:extLst>
          </p:nvPr>
        </p:nvGraphicFramePr>
        <p:xfrm>
          <a:off x="788277" y="1813302"/>
          <a:ext cx="10972800" cy="4256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5686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latin typeface="Gill Sans MT"/>
              </a:rPr>
              <a:t>Other considerations</a:t>
            </a:r>
            <a:endParaRPr lang="en-US"/>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1844298"/>
            <a:ext cx="10801351" cy="4019686"/>
          </a:xfrm>
        </p:spPr>
        <p:txBody>
          <a:bodyPr lIns="91440" tIns="45720" rIns="91440" bIns="45720" anchor="t"/>
          <a:lstStyle/>
          <a:p>
            <a:pPr marL="285750" indent="-285750">
              <a:spcBef>
                <a:spcPts val="300"/>
              </a:spcBef>
              <a:spcAft>
                <a:spcPts val="300"/>
              </a:spcAft>
              <a:buFont typeface="Arial,Sans-Serif"/>
              <a:buChar char="•"/>
            </a:pPr>
            <a:r>
              <a:rPr lang="en-US" sz="2000" b="1">
                <a:latin typeface="+mn-lt"/>
                <a:cs typeface="Arial"/>
              </a:rPr>
              <a:t>Reputation and peer-review process</a:t>
            </a:r>
            <a:r>
              <a:rPr lang="en-US" sz="2000">
                <a:latin typeface="+mn-lt"/>
                <a:cs typeface="Arial"/>
              </a:rPr>
              <a:t> – Thorough and transparent peer-review process</a:t>
            </a:r>
          </a:p>
          <a:p>
            <a:pPr lvl="1">
              <a:spcBef>
                <a:spcPts val="300"/>
              </a:spcBef>
              <a:spcAft>
                <a:spcPts val="300"/>
              </a:spcAft>
            </a:pPr>
            <a:r>
              <a:rPr lang="en-US" sz="2000">
                <a:latin typeface="+mn-lt"/>
                <a:cs typeface="Arial"/>
                <a:hlinkClick r:id="rId3"/>
              </a:rPr>
              <a:t>www.Thinkchecksubmit.org</a:t>
            </a:r>
            <a:r>
              <a:rPr lang="en-US" sz="2000">
                <a:latin typeface="+mn-lt"/>
                <a:cs typeface="Arial"/>
              </a:rPr>
              <a:t> </a:t>
            </a:r>
          </a:p>
          <a:p>
            <a:pPr marL="285750" indent="-285750">
              <a:spcBef>
                <a:spcPts val="300"/>
              </a:spcBef>
              <a:spcAft>
                <a:spcPts val="300"/>
              </a:spcAft>
              <a:buFont typeface="Arial,Sans-Serif"/>
              <a:buChar char="•"/>
            </a:pPr>
            <a:r>
              <a:rPr lang="en-US" sz="2000" b="1">
                <a:latin typeface="+mn-lt"/>
                <a:cs typeface="Arial"/>
              </a:rPr>
              <a:t>Author Support Services </a:t>
            </a:r>
            <a:r>
              <a:rPr lang="en-US" sz="2000">
                <a:latin typeface="+mn-lt"/>
                <a:cs typeface="Arial"/>
              </a:rPr>
              <a:t>– Quality of communication during peer-review, editorial assistance, marketing and promotion of the published work, post-publication support.</a:t>
            </a:r>
            <a:endParaRPr lang="en-US" sz="2000">
              <a:latin typeface="+mn-lt"/>
            </a:endParaRPr>
          </a:p>
          <a:p>
            <a:pPr marL="285750" indent="-285750">
              <a:spcBef>
                <a:spcPts val="300"/>
              </a:spcBef>
              <a:spcAft>
                <a:spcPts val="300"/>
              </a:spcAft>
              <a:buFont typeface="Arial,Sans-Serif"/>
              <a:buChar char="•"/>
            </a:pPr>
            <a:r>
              <a:rPr lang="en-US" sz="2000" b="1">
                <a:latin typeface="+mn-lt"/>
              </a:rPr>
              <a:t>Ethical Practices &amp; Mission</a:t>
            </a:r>
            <a:r>
              <a:rPr lang="en-US" sz="2000">
                <a:latin typeface="+mn-lt"/>
              </a:rPr>
              <a:t> – Choosing publishers that prioritize science &amp; public knowledge over financial gain.</a:t>
            </a:r>
          </a:p>
          <a:p>
            <a:pPr marL="285750" indent="-285750">
              <a:spcBef>
                <a:spcPts val="300"/>
              </a:spcBef>
              <a:spcAft>
                <a:spcPts val="300"/>
              </a:spcAft>
              <a:buFont typeface="Arial,Sans-Serif"/>
              <a:buChar char="•"/>
            </a:pPr>
            <a:r>
              <a:rPr lang="en-US" sz="2000" b="1">
                <a:latin typeface="+mn-lt"/>
                <a:cs typeface="Arial"/>
              </a:rPr>
              <a:t>Commitment to Diversity, Equity, and Inclusion (DEI)</a:t>
            </a:r>
            <a:r>
              <a:rPr lang="en-US" sz="2000">
                <a:latin typeface="+mn-lt"/>
                <a:cs typeface="Arial"/>
              </a:rPr>
              <a:t> – Checking DEI policies, diversity of published authors, and peer review processes.</a:t>
            </a:r>
          </a:p>
          <a:p>
            <a:pPr marL="285750" indent="-285750">
              <a:spcBef>
                <a:spcPts val="300"/>
              </a:spcBef>
              <a:spcAft>
                <a:spcPts val="300"/>
              </a:spcAft>
              <a:buFont typeface="Arial,Sans-Serif"/>
              <a:buChar char="•"/>
            </a:pPr>
            <a:r>
              <a:rPr lang="en-US" sz="2000" b="1">
                <a:latin typeface="+mn-lt"/>
                <a:cs typeface="Arial"/>
              </a:rPr>
              <a:t>Open access and affordability</a:t>
            </a:r>
            <a:r>
              <a:rPr lang="en-US" sz="2000">
                <a:latin typeface="+mn-lt"/>
                <a:cs typeface="Arial"/>
              </a:rPr>
              <a:t> – Looking for publishers that offer discount and waiver policies for the article processing charge.</a:t>
            </a:r>
          </a:p>
          <a:p>
            <a:pPr marL="285750" indent="-285750">
              <a:spcBef>
                <a:spcPts val="300"/>
              </a:spcBef>
              <a:spcAft>
                <a:spcPts val="300"/>
              </a:spcAft>
              <a:buFont typeface="Arial,Sans-Serif"/>
              <a:buChar char="•"/>
            </a:pPr>
            <a:r>
              <a:rPr lang="en-US" sz="2000" b="1">
                <a:latin typeface="+mn-lt"/>
                <a:cs typeface="Arial"/>
              </a:rPr>
              <a:t>Predatory publishers</a:t>
            </a:r>
            <a:r>
              <a:rPr lang="en-US" sz="2000">
                <a:latin typeface="+mn-lt"/>
                <a:cs typeface="Arial"/>
              </a:rPr>
              <a:t>…let’s go to next slide!</a:t>
            </a:r>
          </a:p>
        </p:txBody>
      </p:sp>
    </p:spTree>
    <p:extLst>
      <p:ext uri="{BB962C8B-B14F-4D97-AF65-F5344CB8AC3E}">
        <p14:creationId xmlns:p14="http://schemas.microsoft.com/office/powerpoint/2010/main" val="3896925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2B60B-A0FD-5C21-5D26-3B78C8B75C92}"/>
              </a:ext>
            </a:extLst>
          </p:cNvPr>
          <p:cNvSpPr>
            <a:spLocks noGrp="1"/>
          </p:cNvSpPr>
          <p:nvPr>
            <p:ph type="title"/>
          </p:nvPr>
        </p:nvSpPr>
        <p:spPr/>
        <p:txBody>
          <a:bodyPr/>
          <a:lstStyle/>
          <a:p>
            <a:r>
              <a:rPr lang="en-US">
                <a:latin typeface="Gill Sans MT"/>
                <a:cs typeface="Arial"/>
              </a:rPr>
              <a:t>Staying away from predatory journals</a:t>
            </a:r>
            <a:endParaRPr lang="en-US"/>
          </a:p>
        </p:txBody>
      </p:sp>
      <p:sp>
        <p:nvSpPr>
          <p:cNvPr id="3" name="Text Placeholder 2">
            <a:extLst>
              <a:ext uri="{FF2B5EF4-FFF2-40B4-BE49-F238E27FC236}">
                <a16:creationId xmlns:a16="http://schemas.microsoft.com/office/drawing/2014/main" id="{568B1F42-15E9-DE99-179F-6DBD9596AC5B}"/>
              </a:ext>
            </a:extLst>
          </p:cNvPr>
          <p:cNvSpPr>
            <a:spLocks noGrp="1"/>
          </p:cNvSpPr>
          <p:nvPr>
            <p:ph type="body" sz="quarter" idx="10"/>
          </p:nvPr>
        </p:nvSpPr>
        <p:spPr>
          <a:xfrm>
            <a:off x="387458" y="1907511"/>
            <a:ext cx="7609668" cy="3776421"/>
          </a:xfrm>
        </p:spPr>
        <p:txBody>
          <a:bodyPr lIns="91440" tIns="45720" rIns="91440" bIns="45720" anchor="t"/>
          <a:lstStyle/>
          <a:p>
            <a:pPr>
              <a:spcBef>
                <a:spcPts val="600"/>
              </a:spcBef>
              <a:spcAft>
                <a:spcPts val="600"/>
              </a:spcAft>
            </a:pPr>
            <a:r>
              <a:rPr lang="en-US" sz="2000">
                <a:cs typeface="Arial"/>
              </a:rPr>
              <a:t>Present themselves as legitimate publications, but use the OA publishing model to dupe authors into paying them fees.</a:t>
            </a:r>
            <a:endParaRPr lang="en-US" sz="2000"/>
          </a:p>
          <a:p>
            <a:pPr>
              <a:spcBef>
                <a:spcPts val="600"/>
              </a:spcBef>
              <a:spcAft>
                <a:spcPts val="600"/>
              </a:spcAft>
            </a:pPr>
            <a:r>
              <a:rPr lang="en-US" sz="2000">
                <a:cs typeface="Arial"/>
              </a:rPr>
              <a:t>Sow confusion, promote shoddy scholarship and waste resources.</a:t>
            </a:r>
            <a:endParaRPr lang="en-US" sz="2000"/>
          </a:p>
          <a:p>
            <a:pPr>
              <a:spcBef>
                <a:spcPts val="600"/>
              </a:spcBef>
              <a:spcAft>
                <a:spcPts val="600"/>
              </a:spcAft>
            </a:pPr>
            <a:r>
              <a:rPr lang="en-US" sz="2000">
                <a:cs typeface="Arial"/>
              </a:rPr>
              <a:t>Can be difficult to define or identify.</a:t>
            </a:r>
          </a:p>
          <a:p>
            <a:pPr>
              <a:spcBef>
                <a:spcPts val="600"/>
              </a:spcBef>
              <a:spcAft>
                <a:spcPts val="600"/>
              </a:spcAft>
              <a:buFont typeface="Calibri"/>
            </a:pPr>
            <a:r>
              <a:rPr lang="en-US" sz="2000">
                <a:cs typeface="Arial"/>
              </a:rPr>
              <a:t>Options:</a:t>
            </a:r>
          </a:p>
          <a:p>
            <a:pPr marL="285750" indent="-285750">
              <a:spcBef>
                <a:spcPts val="600"/>
              </a:spcBef>
              <a:spcAft>
                <a:spcPts val="600"/>
              </a:spcAft>
              <a:buFont typeface="Calibri"/>
              <a:buChar char="-"/>
            </a:pPr>
            <a:r>
              <a:rPr lang="en-US" sz="2000">
                <a:cs typeface="Arial"/>
              </a:rPr>
              <a:t>Notice if multiple and/or aggressive demands to pay APC; inconsistent messages or emails;</a:t>
            </a:r>
            <a:endParaRPr lang="en-US" sz="2000"/>
          </a:p>
          <a:p>
            <a:pPr marL="285750" indent="-285750">
              <a:spcBef>
                <a:spcPts val="600"/>
              </a:spcBef>
              <a:spcAft>
                <a:spcPts val="600"/>
              </a:spcAft>
              <a:buFont typeface="Calibri"/>
              <a:buChar char="-"/>
            </a:pPr>
            <a:r>
              <a:rPr lang="en-US" sz="2000">
                <a:cs typeface="Arial"/>
              </a:rPr>
              <a:t>Use resources like </a:t>
            </a:r>
            <a:r>
              <a:rPr lang="en-US" sz="2000">
                <a:latin typeface="Arial"/>
                <a:cs typeface="Arial"/>
                <a:hlinkClick r:id="rId3"/>
              </a:rPr>
              <a:t>www.Thinkchecksubmit.org</a:t>
            </a:r>
            <a:r>
              <a:rPr lang="en-US" sz="2000">
                <a:latin typeface="Arial"/>
                <a:cs typeface="Arial"/>
              </a:rPr>
              <a:t> </a:t>
            </a:r>
            <a:endParaRPr lang="en-US" sz="2000"/>
          </a:p>
          <a:p>
            <a:pPr marL="285750" indent="-285750">
              <a:spcBef>
                <a:spcPts val="600"/>
              </a:spcBef>
              <a:spcAft>
                <a:spcPts val="600"/>
              </a:spcAft>
              <a:buFont typeface="Calibri"/>
              <a:buChar char="-"/>
            </a:pPr>
            <a:r>
              <a:rPr lang="en-US" sz="2000">
                <a:latin typeface="Gill Sans MT"/>
                <a:cs typeface="Arial"/>
              </a:rPr>
              <a:t>Other tips?</a:t>
            </a:r>
            <a:endParaRPr lang="en-US" sz="2000">
              <a:latin typeface="Gill Sans MT"/>
            </a:endParaRPr>
          </a:p>
        </p:txBody>
      </p:sp>
      <p:sp>
        <p:nvSpPr>
          <p:cNvPr id="4" name="TextBox 3">
            <a:extLst>
              <a:ext uri="{FF2B5EF4-FFF2-40B4-BE49-F238E27FC236}">
                <a16:creationId xmlns:a16="http://schemas.microsoft.com/office/drawing/2014/main" id="{6B373CE4-3F5F-5F8A-ADDA-31978ACC0102}"/>
              </a:ext>
            </a:extLst>
          </p:cNvPr>
          <p:cNvSpPr txBox="1"/>
          <p:nvPr/>
        </p:nvSpPr>
        <p:spPr>
          <a:xfrm>
            <a:off x="8229600" y="2206057"/>
            <a:ext cx="3688597" cy="3477875"/>
          </a:xfrm>
          <a:custGeom>
            <a:avLst/>
            <a:gdLst>
              <a:gd name="connsiteX0" fmla="*/ 0 w 3688597"/>
              <a:gd name="connsiteY0" fmla="*/ 0 h 3477875"/>
              <a:gd name="connsiteX1" fmla="*/ 563828 w 3688597"/>
              <a:gd name="connsiteY1" fmla="*/ 0 h 3477875"/>
              <a:gd name="connsiteX2" fmla="*/ 980113 w 3688597"/>
              <a:gd name="connsiteY2" fmla="*/ 0 h 3477875"/>
              <a:gd name="connsiteX3" fmla="*/ 1470169 w 3688597"/>
              <a:gd name="connsiteY3" fmla="*/ 0 h 3477875"/>
              <a:gd name="connsiteX4" fmla="*/ 2070884 w 3688597"/>
              <a:gd name="connsiteY4" fmla="*/ 0 h 3477875"/>
              <a:gd name="connsiteX5" fmla="*/ 2597826 w 3688597"/>
              <a:gd name="connsiteY5" fmla="*/ 0 h 3477875"/>
              <a:gd name="connsiteX6" fmla="*/ 3161655 w 3688597"/>
              <a:gd name="connsiteY6" fmla="*/ 0 h 3477875"/>
              <a:gd name="connsiteX7" fmla="*/ 3688597 w 3688597"/>
              <a:gd name="connsiteY7" fmla="*/ 0 h 3477875"/>
              <a:gd name="connsiteX8" fmla="*/ 3688597 w 3688597"/>
              <a:gd name="connsiteY8" fmla="*/ 579646 h 3477875"/>
              <a:gd name="connsiteX9" fmla="*/ 3688597 w 3688597"/>
              <a:gd name="connsiteY9" fmla="*/ 1194070 h 3477875"/>
              <a:gd name="connsiteX10" fmla="*/ 3688597 w 3688597"/>
              <a:gd name="connsiteY10" fmla="*/ 1704159 h 3477875"/>
              <a:gd name="connsiteX11" fmla="*/ 3688597 w 3688597"/>
              <a:gd name="connsiteY11" fmla="*/ 2179468 h 3477875"/>
              <a:gd name="connsiteX12" fmla="*/ 3688597 w 3688597"/>
              <a:gd name="connsiteY12" fmla="*/ 2689557 h 3477875"/>
              <a:gd name="connsiteX13" fmla="*/ 3688597 w 3688597"/>
              <a:gd name="connsiteY13" fmla="*/ 3477875 h 3477875"/>
              <a:gd name="connsiteX14" fmla="*/ 3161655 w 3688597"/>
              <a:gd name="connsiteY14" fmla="*/ 3477875 h 3477875"/>
              <a:gd name="connsiteX15" fmla="*/ 2634712 w 3688597"/>
              <a:gd name="connsiteY15" fmla="*/ 3477875 h 3477875"/>
              <a:gd name="connsiteX16" fmla="*/ 2181542 w 3688597"/>
              <a:gd name="connsiteY16" fmla="*/ 3477875 h 3477875"/>
              <a:gd name="connsiteX17" fmla="*/ 1654599 w 3688597"/>
              <a:gd name="connsiteY17" fmla="*/ 3477875 h 3477875"/>
              <a:gd name="connsiteX18" fmla="*/ 1127657 w 3688597"/>
              <a:gd name="connsiteY18" fmla="*/ 3477875 h 3477875"/>
              <a:gd name="connsiteX19" fmla="*/ 600714 w 3688597"/>
              <a:gd name="connsiteY19" fmla="*/ 3477875 h 3477875"/>
              <a:gd name="connsiteX20" fmla="*/ 0 w 3688597"/>
              <a:gd name="connsiteY20" fmla="*/ 3477875 h 3477875"/>
              <a:gd name="connsiteX21" fmla="*/ 0 w 3688597"/>
              <a:gd name="connsiteY21" fmla="*/ 2933008 h 3477875"/>
              <a:gd name="connsiteX22" fmla="*/ 0 w 3688597"/>
              <a:gd name="connsiteY22" fmla="*/ 2353362 h 3477875"/>
              <a:gd name="connsiteX23" fmla="*/ 0 w 3688597"/>
              <a:gd name="connsiteY23" fmla="*/ 1738938 h 3477875"/>
              <a:gd name="connsiteX24" fmla="*/ 0 w 3688597"/>
              <a:gd name="connsiteY24" fmla="*/ 1124513 h 3477875"/>
              <a:gd name="connsiteX25" fmla="*/ 0 w 3688597"/>
              <a:gd name="connsiteY25" fmla="*/ 510088 h 3477875"/>
              <a:gd name="connsiteX26" fmla="*/ 0 w 3688597"/>
              <a:gd name="connsiteY26" fmla="*/ 0 h 347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88597" h="3477875" fill="none" extrusionOk="0">
                <a:moveTo>
                  <a:pt x="0" y="0"/>
                </a:moveTo>
                <a:cubicBezTo>
                  <a:pt x="118213" y="-28337"/>
                  <a:pt x="439880" y="65156"/>
                  <a:pt x="563828" y="0"/>
                </a:cubicBezTo>
                <a:cubicBezTo>
                  <a:pt x="687776" y="-65156"/>
                  <a:pt x="860352" y="41053"/>
                  <a:pt x="980113" y="0"/>
                </a:cubicBezTo>
                <a:cubicBezTo>
                  <a:pt x="1099875" y="-41053"/>
                  <a:pt x="1335253" y="49234"/>
                  <a:pt x="1470169" y="0"/>
                </a:cubicBezTo>
                <a:cubicBezTo>
                  <a:pt x="1605085" y="-49234"/>
                  <a:pt x="1873266" y="28849"/>
                  <a:pt x="2070884" y="0"/>
                </a:cubicBezTo>
                <a:cubicBezTo>
                  <a:pt x="2268502" y="-28849"/>
                  <a:pt x="2411257" y="46392"/>
                  <a:pt x="2597826" y="0"/>
                </a:cubicBezTo>
                <a:cubicBezTo>
                  <a:pt x="2784395" y="-46392"/>
                  <a:pt x="2916422" y="1457"/>
                  <a:pt x="3161655" y="0"/>
                </a:cubicBezTo>
                <a:cubicBezTo>
                  <a:pt x="3406888" y="-1457"/>
                  <a:pt x="3438328" y="30860"/>
                  <a:pt x="3688597" y="0"/>
                </a:cubicBezTo>
                <a:cubicBezTo>
                  <a:pt x="3691516" y="169622"/>
                  <a:pt x="3653676" y="370250"/>
                  <a:pt x="3688597" y="579646"/>
                </a:cubicBezTo>
                <a:cubicBezTo>
                  <a:pt x="3723518" y="789042"/>
                  <a:pt x="3670435" y="926385"/>
                  <a:pt x="3688597" y="1194070"/>
                </a:cubicBezTo>
                <a:cubicBezTo>
                  <a:pt x="3706759" y="1461755"/>
                  <a:pt x="3667786" y="1520009"/>
                  <a:pt x="3688597" y="1704159"/>
                </a:cubicBezTo>
                <a:cubicBezTo>
                  <a:pt x="3709408" y="1888309"/>
                  <a:pt x="3658534" y="2047235"/>
                  <a:pt x="3688597" y="2179468"/>
                </a:cubicBezTo>
                <a:cubicBezTo>
                  <a:pt x="3718660" y="2311701"/>
                  <a:pt x="3652611" y="2537846"/>
                  <a:pt x="3688597" y="2689557"/>
                </a:cubicBezTo>
                <a:cubicBezTo>
                  <a:pt x="3724583" y="2841268"/>
                  <a:pt x="3653968" y="3269815"/>
                  <a:pt x="3688597" y="3477875"/>
                </a:cubicBezTo>
                <a:cubicBezTo>
                  <a:pt x="3442429" y="3491664"/>
                  <a:pt x="3424985" y="3441650"/>
                  <a:pt x="3161655" y="3477875"/>
                </a:cubicBezTo>
                <a:cubicBezTo>
                  <a:pt x="2898325" y="3514100"/>
                  <a:pt x="2821492" y="3463823"/>
                  <a:pt x="2634712" y="3477875"/>
                </a:cubicBezTo>
                <a:cubicBezTo>
                  <a:pt x="2447932" y="3491927"/>
                  <a:pt x="2331828" y="3430504"/>
                  <a:pt x="2181542" y="3477875"/>
                </a:cubicBezTo>
                <a:cubicBezTo>
                  <a:pt x="2031256" y="3525246"/>
                  <a:pt x="1850483" y="3476300"/>
                  <a:pt x="1654599" y="3477875"/>
                </a:cubicBezTo>
                <a:cubicBezTo>
                  <a:pt x="1458715" y="3479450"/>
                  <a:pt x="1365849" y="3450253"/>
                  <a:pt x="1127657" y="3477875"/>
                </a:cubicBezTo>
                <a:cubicBezTo>
                  <a:pt x="889465" y="3505497"/>
                  <a:pt x="823869" y="3433403"/>
                  <a:pt x="600714" y="3477875"/>
                </a:cubicBezTo>
                <a:cubicBezTo>
                  <a:pt x="377559" y="3522347"/>
                  <a:pt x="202378" y="3453559"/>
                  <a:pt x="0" y="3477875"/>
                </a:cubicBezTo>
                <a:cubicBezTo>
                  <a:pt x="-11130" y="3285435"/>
                  <a:pt x="15486" y="3115232"/>
                  <a:pt x="0" y="2933008"/>
                </a:cubicBezTo>
                <a:cubicBezTo>
                  <a:pt x="-15486" y="2750784"/>
                  <a:pt x="31962" y="2493578"/>
                  <a:pt x="0" y="2353362"/>
                </a:cubicBezTo>
                <a:cubicBezTo>
                  <a:pt x="-31962" y="2213146"/>
                  <a:pt x="50201" y="1921498"/>
                  <a:pt x="0" y="1738938"/>
                </a:cubicBezTo>
                <a:cubicBezTo>
                  <a:pt x="-50201" y="1556378"/>
                  <a:pt x="72366" y="1425944"/>
                  <a:pt x="0" y="1124513"/>
                </a:cubicBezTo>
                <a:cubicBezTo>
                  <a:pt x="-72366" y="823083"/>
                  <a:pt x="37772" y="732992"/>
                  <a:pt x="0" y="510088"/>
                </a:cubicBezTo>
                <a:cubicBezTo>
                  <a:pt x="-37772" y="287184"/>
                  <a:pt x="14883" y="244035"/>
                  <a:pt x="0" y="0"/>
                </a:cubicBezTo>
                <a:close/>
              </a:path>
              <a:path w="3688597" h="3477875" stroke="0" extrusionOk="0">
                <a:moveTo>
                  <a:pt x="0" y="0"/>
                </a:moveTo>
                <a:cubicBezTo>
                  <a:pt x="106588" y="-2208"/>
                  <a:pt x="366115" y="47562"/>
                  <a:pt x="490056" y="0"/>
                </a:cubicBezTo>
                <a:cubicBezTo>
                  <a:pt x="613997" y="-47562"/>
                  <a:pt x="720747" y="29418"/>
                  <a:pt x="906341" y="0"/>
                </a:cubicBezTo>
                <a:cubicBezTo>
                  <a:pt x="1091936" y="-29418"/>
                  <a:pt x="1354404" y="13236"/>
                  <a:pt x="1507055" y="0"/>
                </a:cubicBezTo>
                <a:cubicBezTo>
                  <a:pt x="1659706" y="-13236"/>
                  <a:pt x="1803338" y="45775"/>
                  <a:pt x="1997112" y="0"/>
                </a:cubicBezTo>
                <a:cubicBezTo>
                  <a:pt x="2190886" y="-45775"/>
                  <a:pt x="2287003" y="33349"/>
                  <a:pt x="2487168" y="0"/>
                </a:cubicBezTo>
                <a:cubicBezTo>
                  <a:pt x="2687333" y="-33349"/>
                  <a:pt x="2888663" y="6681"/>
                  <a:pt x="3087883" y="0"/>
                </a:cubicBezTo>
                <a:cubicBezTo>
                  <a:pt x="3287103" y="-6681"/>
                  <a:pt x="3492967" y="37021"/>
                  <a:pt x="3688597" y="0"/>
                </a:cubicBezTo>
                <a:cubicBezTo>
                  <a:pt x="3726554" y="135479"/>
                  <a:pt x="3636075" y="357550"/>
                  <a:pt x="3688597" y="649203"/>
                </a:cubicBezTo>
                <a:cubicBezTo>
                  <a:pt x="3741119" y="940856"/>
                  <a:pt x="3658854" y="999855"/>
                  <a:pt x="3688597" y="1159292"/>
                </a:cubicBezTo>
                <a:cubicBezTo>
                  <a:pt x="3718340" y="1318729"/>
                  <a:pt x="3654681" y="1509272"/>
                  <a:pt x="3688597" y="1669380"/>
                </a:cubicBezTo>
                <a:cubicBezTo>
                  <a:pt x="3722513" y="1829488"/>
                  <a:pt x="3665380" y="2083124"/>
                  <a:pt x="3688597" y="2249026"/>
                </a:cubicBezTo>
                <a:cubicBezTo>
                  <a:pt x="3711814" y="2414928"/>
                  <a:pt x="3633929" y="2575917"/>
                  <a:pt x="3688597" y="2863450"/>
                </a:cubicBezTo>
                <a:cubicBezTo>
                  <a:pt x="3743265" y="3150983"/>
                  <a:pt x="3678407" y="3259523"/>
                  <a:pt x="3688597" y="3477875"/>
                </a:cubicBezTo>
                <a:cubicBezTo>
                  <a:pt x="3485750" y="3536286"/>
                  <a:pt x="3347868" y="3477498"/>
                  <a:pt x="3161655" y="3477875"/>
                </a:cubicBezTo>
                <a:cubicBezTo>
                  <a:pt x="2975442" y="3478252"/>
                  <a:pt x="2886464" y="3459887"/>
                  <a:pt x="2708484" y="3477875"/>
                </a:cubicBezTo>
                <a:cubicBezTo>
                  <a:pt x="2530504" y="3495863"/>
                  <a:pt x="2292103" y="3451870"/>
                  <a:pt x="2181542" y="3477875"/>
                </a:cubicBezTo>
                <a:cubicBezTo>
                  <a:pt x="2070981" y="3503880"/>
                  <a:pt x="1822497" y="3453291"/>
                  <a:pt x="1580827" y="3477875"/>
                </a:cubicBezTo>
                <a:cubicBezTo>
                  <a:pt x="1339157" y="3502459"/>
                  <a:pt x="1305315" y="3417508"/>
                  <a:pt x="1053885" y="3477875"/>
                </a:cubicBezTo>
                <a:cubicBezTo>
                  <a:pt x="802455" y="3538242"/>
                  <a:pt x="832335" y="3449430"/>
                  <a:pt x="637600" y="3477875"/>
                </a:cubicBezTo>
                <a:cubicBezTo>
                  <a:pt x="442866" y="3506320"/>
                  <a:pt x="194809" y="3413572"/>
                  <a:pt x="0" y="3477875"/>
                </a:cubicBezTo>
                <a:cubicBezTo>
                  <a:pt x="-62273" y="3199352"/>
                  <a:pt x="73992" y="3136848"/>
                  <a:pt x="0" y="2828672"/>
                </a:cubicBezTo>
                <a:cubicBezTo>
                  <a:pt x="-73992" y="2520496"/>
                  <a:pt x="53201" y="2418446"/>
                  <a:pt x="0" y="2179468"/>
                </a:cubicBezTo>
                <a:cubicBezTo>
                  <a:pt x="-53201" y="1940490"/>
                  <a:pt x="52364" y="1878925"/>
                  <a:pt x="0" y="1599823"/>
                </a:cubicBezTo>
                <a:cubicBezTo>
                  <a:pt x="-52364" y="1320722"/>
                  <a:pt x="59539" y="1194107"/>
                  <a:pt x="0" y="1054955"/>
                </a:cubicBezTo>
                <a:cubicBezTo>
                  <a:pt x="-59539" y="915803"/>
                  <a:pt x="17436" y="781391"/>
                  <a:pt x="0" y="579646"/>
                </a:cubicBezTo>
                <a:cubicBezTo>
                  <a:pt x="-17436" y="377901"/>
                  <a:pt x="1503" y="175126"/>
                  <a:pt x="0" y="0"/>
                </a:cubicBezTo>
                <a:close/>
              </a:path>
            </a:pathLst>
          </a:custGeom>
          <a:ln w="57150">
            <a:prstDash val="dashDot"/>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i="1">
                <a:latin typeface="Calibri"/>
              </a:rPr>
              <a:t>"Predatory journals and publishers are entities that prioritize self-interest at the expense of scholarship and are characterized by </a:t>
            </a:r>
            <a:r>
              <a:rPr lang="en-US" sz="2000" b="1" i="1">
                <a:latin typeface="Calibri"/>
              </a:rPr>
              <a:t>false or misleading information</a:t>
            </a:r>
            <a:r>
              <a:rPr lang="en-US" sz="2000" i="1">
                <a:latin typeface="Calibri"/>
              </a:rPr>
              <a:t>, </a:t>
            </a:r>
            <a:r>
              <a:rPr lang="en-US" sz="2000" b="1" i="1">
                <a:latin typeface="Calibri"/>
              </a:rPr>
              <a:t>deviation from best editorial and publication practice</a:t>
            </a:r>
            <a:r>
              <a:rPr lang="en-US" sz="2000" i="1">
                <a:latin typeface="Calibri"/>
              </a:rPr>
              <a:t>s, a </a:t>
            </a:r>
            <a:r>
              <a:rPr lang="en-US" sz="2000" b="1" i="1">
                <a:latin typeface="Calibri"/>
              </a:rPr>
              <a:t>lack of transparency</a:t>
            </a:r>
            <a:r>
              <a:rPr lang="en-US" sz="2000" i="1">
                <a:latin typeface="Calibri"/>
              </a:rPr>
              <a:t>, and/or the </a:t>
            </a:r>
            <a:r>
              <a:rPr lang="en-US" sz="2000" b="1" i="1">
                <a:latin typeface="Calibri"/>
              </a:rPr>
              <a:t>use of aggressive and indiscriminate solicitation practices</a:t>
            </a:r>
            <a:r>
              <a:rPr lang="en-US" sz="2000" i="1">
                <a:latin typeface="Calibri"/>
              </a:rPr>
              <a:t>."</a:t>
            </a:r>
            <a:endParaRPr lang="en-US" sz="2000" i="1"/>
          </a:p>
        </p:txBody>
      </p:sp>
    </p:spTree>
    <p:extLst>
      <p:ext uri="{BB962C8B-B14F-4D97-AF65-F5344CB8AC3E}">
        <p14:creationId xmlns:p14="http://schemas.microsoft.com/office/powerpoint/2010/main" val="155418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B5C94-AB46-37B6-40DD-1EF2DA7BAD32}"/>
              </a:ext>
            </a:extLst>
          </p:cNvPr>
          <p:cNvSpPr>
            <a:spLocks noGrp="1"/>
          </p:cNvSpPr>
          <p:nvPr>
            <p:ph type="title"/>
          </p:nvPr>
        </p:nvSpPr>
        <p:spPr/>
        <p:txBody>
          <a:bodyPr/>
          <a:lstStyle/>
          <a:p>
            <a:r>
              <a:rPr lang="en-US">
                <a:latin typeface="Gill Sans MT"/>
                <a:cs typeface="Arial"/>
              </a:rPr>
              <a:t>What to prepare / consider</a:t>
            </a:r>
            <a:endParaRPr lang="en-US"/>
          </a:p>
        </p:txBody>
      </p:sp>
      <p:sp>
        <p:nvSpPr>
          <p:cNvPr id="3" name="Text Placeholder 2">
            <a:extLst>
              <a:ext uri="{FF2B5EF4-FFF2-40B4-BE49-F238E27FC236}">
                <a16:creationId xmlns:a16="http://schemas.microsoft.com/office/drawing/2014/main" id="{CE944404-08C5-D7E8-18B3-34BA55D2B6EE}"/>
              </a:ext>
            </a:extLst>
          </p:cNvPr>
          <p:cNvSpPr>
            <a:spLocks noGrp="1"/>
          </p:cNvSpPr>
          <p:nvPr>
            <p:ph type="body" sz="quarter" idx="10"/>
          </p:nvPr>
        </p:nvSpPr>
        <p:spPr>
          <a:xfrm>
            <a:off x="817034" y="2087563"/>
            <a:ext cx="10801351" cy="3646810"/>
          </a:xfrm>
        </p:spPr>
        <p:txBody>
          <a:bodyPr lIns="91440" tIns="45720" rIns="91440" bIns="45720" anchor="t"/>
          <a:lstStyle/>
          <a:p>
            <a:pPr marL="342900" indent="-342900">
              <a:spcBef>
                <a:spcPts val="600"/>
              </a:spcBef>
              <a:spcAft>
                <a:spcPts val="600"/>
              </a:spcAft>
              <a:buFont typeface="Arial" panose="020B0604020202020204" pitchFamily="34" charset="0"/>
              <a:buChar char="•"/>
            </a:pPr>
            <a:r>
              <a:rPr lang="en-US" sz="2000" b="1">
                <a:cs typeface="Arial"/>
              </a:rPr>
              <a:t>Decide the format of your paper </a:t>
            </a:r>
            <a:r>
              <a:rPr lang="en-US" sz="2000">
                <a:cs typeface="Arial"/>
              </a:rPr>
              <a:t>– full-length original research, or brief technical report?</a:t>
            </a:r>
          </a:p>
          <a:p>
            <a:pPr marL="342900" indent="-342900">
              <a:spcBef>
                <a:spcPts val="600"/>
              </a:spcBef>
              <a:spcAft>
                <a:spcPts val="600"/>
              </a:spcAft>
              <a:buFont typeface="Arial" panose="020B0604020202020204" pitchFamily="34" charset="0"/>
              <a:buChar char="•"/>
            </a:pPr>
            <a:r>
              <a:rPr lang="en-US" sz="2000" b="1">
                <a:cs typeface="Arial"/>
              </a:rPr>
              <a:t>Identify at least 5 journals to submit your manuscript</a:t>
            </a:r>
            <a:r>
              <a:rPr lang="en-US" sz="2000">
                <a:cs typeface="Arial"/>
              </a:rPr>
              <a:t>, of different impact levels. </a:t>
            </a:r>
            <a:endParaRPr lang="en-US" sz="2000"/>
          </a:p>
          <a:p>
            <a:pPr marL="342900" indent="-342900">
              <a:spcBef>
                <a:spcPts val="600"/>
              </a:spcBef>
              <a:spcAft>
                <a:spcPts val="600"/>
              </a:spcAft>
              <a:buFont typeface="Arial" panose="020B0604020202020204" pitchFamily="34" charset="0"/>
              <a:buChar char="•"/>
            </a:pPr>
            <a:r>
              <a:rPr lang="en-US" sz="2000" b="1">
                <a:cs typeface="Arial"/>
              </a:rPr>
              <a:t>Check their schedules for open submissions</a:t>
            </a:r>
            <a:r>
              <a:rPr lang="en-US" sz="2000">
                <a:cs typeface="Arial"/>
              </a:rPr>
              <a:t>. Is it quarterly/annually? Look for Special Issue options.</a:t>
            </a:r>
          </a:p>
          <a:p>
            <a:pPr marL="342900" indent="-342900">
              <a:spcBef>
                <a:spcPts val="600"/>
              </a:spcBef>
              <a:spcAft>
                <a:spcPts val="600"/>
              </a:spcAft>
              <a:buFont typeface="Arial" panose="020B0604020202020204" pitchFamily="34" charset="0"/>
              <a:buChar char="•"/>
            </a:pPr>
            <a:r>
              <a:rPr lang="en-US" sz="2000">
                <a:cs typeface="Arial"/>
              </a:rPr>
              <a:t>If special issue, </a:t>
            </a:r>
            <a:r>
              <a:rPr lang="en-US" sz="2000" b="1">
                <a:cs typeface="Arial"/>
              </a:rPr>
              <a:t>tailor your manuscript </a:t>
            </a:r>
            <a:r>
              <a:rPr lang="en-US" sz="2000">
                <a:cs typeface="Arial"/>
              </a:rPr>
              <a:t>to place it within special issue scope and topics</a:t>
            </a:r>
            <a:endParaRPr lang="en-US" sz="2000"/>
          </a:p>
          <a:p>
            <a:pPr marL="342900" indent="-342900">
              <a:spcBef>
                <a:spcPts val="600"/>
              </a:spcBef>
              <a:spcAft>
                <a:spcPts val="600"/>
              </a:spcAft>
              <a:buFont typeface="Arial" panose="020B0604020202020204" pitchFamily="34" charset="0"/>
              <a:buChar char="•"/>
            </a:pPr>
            <a:r>
              <a:rPr lang="en-US" sz="2000">
                <a:cs typeface="Arial"/>
              </a:rPr>
              <a:t>Ensure that you </a:t>
            </a:r>
            <a:r>
              <a:rPr lang="en-US" sz="2000" b="1">
                <a:cs typeface="Arial"/>
              </a:rPr>
              <a:t>meet all submission requirements</a:t>
            </a:r>
            <a:r>
              <a:rPr lang="en-US" sz="2000">
                <a:cs typeface="Arial"/>
              </a:rPr>
              <a:t> of target journal. Consider forms, cover letters, formats, etc.</a:t>
            </a:r>
            <a:endParaRPr lang="en-US" sz="2000"/>
          </a:p>
          <a:p>
            <a:pPr marL="342900" indent="-342900">
              <a:spcBef>
                <a:spcPts val="600"/>
              </a:spcBef>
              <a:spcAft>
                <a:spcPts val="600"/>
              </a:spcAft>
              <a:buFont typeface="Arial" panose="020B0604020202020204" pitchFamily="34" charset="0"/>
              <a:buChar char="•"/>
            </a:pPr>
            <a:r>
              <a:rPr lang="en-US" sz="2000" b="1">
                <a:cs typeface="Arial"/>
              </a:rPr>
              <a:t>Take advantage of pre-submission inquiries</a:t>
            </a:r>
            <a:r>
              <a:rPr lang="en-US" sz="2000">
                <a:cs typeface="Arial"/>
              </a:rPr>
              <a:t>. Some allow you submit an abstract or summary for feedback. </a:t>
            </a:r>
            <a:endParaRPr lang="en-US" sz="2000"/>
          </a:p>
        </p:txBody>
      </p:sp>
    </p:spTree>
    <p:extLst>
      <p:ext uri="{BB962C8B-B14F-4D97-AF65-F5344CB8AC3E}">
        <p14:creationId xmlns:p14="http://schemas.microsoft.com/office/powerpoint/2010/main" val="37995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2.xml><?xml version="1.0" encoding="utf-8"?>
<ds:datastoreItem xmlns:ds="http://schemas.openxmlformats.org/officeDocument/2006/customXml" ds:itemID="{4FBEC582-9393-41AE-8057-68B6D767470C}">
  <ds:schemaRefs>
    <ds:schemaRef ds:uri="361b3b28-d0d1-4ef7-b1c3-ec44b5456104"/>
    <ds:schemaRef ds:uri="3924e43b-ab35-4ca7-9297-ce8abea5a429"/>
    <ds:schemaRef ds:uri="6cf162d2-e41b-4ca0-99ce-78a84012f953"/>
    <ds:schemaRef ds:uri="75826b5d-971e-4109-a7c4-5eab32823b3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AD1290-2855-45A3-A061-EE07762CCBCB}">
  <ds:schemaRefs>
    <ds:schemaRef ds:uri="361b3b28-d0d1-4ef7-b1c3-ec44b5456104"/>
    <ds:schemaRef ds:uri="6cf162d2-e41b-4ca0-99ce-78a84012f9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1455</Words>
  <Application>Microsoft Macintosh PowerPoint</Application>
  <PresentationFormat>Widescreen</PresentationFormat>
  <Paragraphs>158</Paragraphs>
  <Slides>18</Slides>
  <Notes>15</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18</vt:i4>
      </vt:variant>
    </vt:vector>
  </HeadingPairs>
  <TitlesOfParts>
    <vt:vector size="30" baseType="lpstr">
      <vt:lpstr>Aptos</vt:lpstr>
      <vt:lpstr>Arial</vt:lpstr>
      <vt:lpstr>Arial,Sans-Serif</vt:lpstr>
      <vt:lpstr>Calibri</vt:lpstr>
      <vt:lpstr>Courier New</vt:lpstr>
      <vt:lpstr>Gill Sans MT</vt:lpstr>
      <vt:lpstr>Wingdings</vt:lpstr>
      <vt:lpstr>Title Slide</vt:lpstr>
      <vt:lpstr>Content Slides</vt:lpstr>
      <vt:lpstr>Feed the Future-only branded blank</vt:lpstr>
      <vt:lpstr>1_Feed the Future-only branded blank</vt:lpstr>
      <vt:lpstr>Closing Slides</vt:lpstr>
      <vt:lpstr>PowerPoint Presentation</vt:lpstr>
      <vt:lpstr>Outline</vt:lpstr>
      <vt:lpstr>Opening question</vt:lpstr>
      <vt:lpstr>Considering FACTORS IN SELECTING a JOURNAL</vt:lpstr>
      <vt:lpstr>What is the Journal impact factor?</vt:lpstr>
      <vt:lpstr>Does Journal Impact factor matter?</vt:lpstr>
      <vt:lpstr>Other considerations</vt:lpstr>
      <vt:lpstr>Staying away from predatory journals</vt:lpstr>
      <vt:lpstr>What to prepare / consider</vt:lpstr>
      <vt:lpstr>open access vs traditional publishing</vt:lpstr>
      <vt:lpstr>A few more words about Open-access</vt:lpstr>
      <vt:lpstr>Targeting journals in non-traditional to you research disciplines</vt:lpstr>
      <vt:lpstr>Pre-print servers</vt:lpstr>
      <vt:lpstr>Research Notes &amp; Technical reports</vt:lpstr>
      <vt:lpstr>Activity: Crowdsourcing journals</vt:lpstr>
      <vt:lpstr>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3</cp:revision>
  <dcterms:created xsi:type="dcterms:W3CDTF">2020-08-12T18:37:35Z</dcterms:created>
  <dcterms:modified xsi:type="dcterms:W3CDTF">2024-11-13T19:59:29Z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