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4"/>
    <p:sldMasterId id="2147483686" r:id="rId5"/>
    <p:sldMasterId id="2147483706" r:id="rId6"/>
    <p:sldMasterId id="2147483710" r:id="rId7"/>
    <p:sldMasterId id="2147483701" r:id="rId8"/>
  </p:sldMasterIdLst>
  <p:notesMasterIdLst>
    <p:notesMasterId r:id="rId24"/>
  </p:notesMasterIdLst>
  <p:handoutMasterIdLst>
    <p:handoutMasterId r:id="rId25"/>
  </p:handoutMasterIdLst>
  <p:sldIdLst>
    <p:sldId id="534" r:id="rId9"/>
    <p:sldId id="679" r:id="rId10"/>
    <p:sldId id="693" r:id="rId11"/>
    <p:sldId id="687" r:id="rId12"/>
    <p:sldId id="694" r:id="rId13"/>
    <p:sldId id="692" r:id="rId14"/>
    <p:sldId id="695" r:id="rId15"/>
    <p:sldId id="684" r:id="rId16"/>
    <p:sldId id="685" r:id="rId17"/>
    <p:sldId id="686" r:id="rId18"/>
    <p:sldId id="696" r:id="rId19"/>
    <p:sldId id="690" r:id="rId20"/>
    <p:sldId id="691" r:id="rId21"/>
    <p:sldId id="681" r:id="rId22"/>
    <p:sldId id="28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hn, Andrea B" initials="BAB" lastIdx="2" clrIdx="0">
    <p:extLst>
      <p:ext uri="{19B8F6BF-5375-455C-9EA6-DF929625EA0E}">
        <p15:presenceInfo xmlns:p15="http://schemas.microsoft.com/office/powerpoint/2012/main" userId="Bohn, Andrea B" providerId="None"/>
      </p:ext>
    </p:extLst>
  </p:cmAuthor>
  <p:cmAuthor id="2" name="Bohn,Andrea B" initials="BB" lastIdx="10" clrIdx="1">
    <p:extLst>
      <p:ext uri="{19B8F6BF-5375-455C-9EA6-DF929625EA0E}">
        <p15:presenceInfo xmlns:p15="http://schemas.microsoft.com/office/powerpoint/2012/main" userId="S::abohn@ufl.edu::58db57ce-5f1e-4d64-b1fa-7bf285c7878e" providerId="AD"/>
      </p:ext>
    </p:extLst>
  </p:cmAuthor>
  <p:cmAuthor id="3" name="Adesogan,Adegbola Tolulope" initials="AT" lastIdx="3" clrIdx="2">
    <p:extLst>
      <p:ext uri="{19B8F6BF-5375-455C-9EA6-DF929625EA0E}">
        <p15:presenceInfo xmlns:p15="http://schemas.microsoft.com/office/powerpoint/2012/main" userId="S::adesogan@ufl.edu::30155982-3e4f-4872-a50f-18c4bcde243b" providerId="AD"/>
      </p:ext>
    </p:extLst>
  </p:cmAuthor>
  <p:cmAuthor id="4" name="Hendrickx,Saskia" initials="He" lastIdx="3" clrIdx="3">
    <p:extLst>
      <p:ext uri="{19B8F6BF-5375-455C-9EA6-DF929625EA0E}">
        <p15:presenceInfo xmlns:p15="http://schemas.microsoft.com/office/powerpoint/2012/main" userId="S::scjhendrickx@ufl.edu::2928d953-128c-4a0f-b0b0-7a9540af4d5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7C9A"/>
    <a:srgbClr val="4799B5"/>
    <a:srgbClr val="2C558B"/>
    <a:srgbClr val="D37D28"/>
    <a:srgbClr val="558BFF"/>
    <a:srgbClr val="94A545"/>
    <a:srgbClr val="000000"/>
    <a:srgbClr val="3C7E94"/>
    <a:srgbClr val="BA6324"/>
    <a:srgbClr val="788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CAB657-95C1-48B2-BA33-D182FFD0895E}" v="6" dt="2024-09-24T09:58:41.8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7539" autoAdjust="0"/>
  </p:normalViewPr>
  <p:slideViewPr>
    <p:cSldViewPr snapToGrid="0">
      <p:cViewPr varScale="1">
        <p:scale>
          <a:sx n="97" d="100"/>
          <a:sy n="97" d="100"/>
        </p:scale>
        <p:origin x="116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notesMaster" Target="notesMasters/notesMaster1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yndev" userId="S::taryndev_gmail.com#ext#@uflorida.onmicrosoft.com::81c77233-f19a-4c58-8789-02fb8ac1a8fe" providerId="AD" clId="Web-{DE2DA672-2C0D-D813-E89B-A81DEC748455}"/>
    <pc:docChg chg="addSld modSld">
      <pc:chgData name="taryndev" userId="S::taryndev_gmail.com#ext#@uflorida.onmicrosoft.com::81c77233-f19a-4c58-8789-02fb8ac1a8fe" providerId="AD" clId="Web-{DE2DA672-2C0D-D813-E89B-A81DEC748455}" dt="2024-09-12T23:22:06.957" v="678" actId="20577"/>
      <pc:docMkLst>
        <pc:docMk/>
      </pc:docMkLst>
      <pc:sldChg chg="modSp">
        <pc:chgData name="taryndev" userId="S::taryndev_gmail.com#ext#@uflorida.onmicrosoft.com::81c77233-f19a-4c58-8789-02fb8ac1a8fe" providerId="AD" clId="Web-{DE2DA672-2C0D-D813-E89B-A81DEC748455}" dt="2024-09-12T21:24:29.281" v="36" actId="20577"/>
        <pc:sldMkLst>
          <pc:docMk/>
          <pc:sldMk cId="3544771761" sldId="679"/>
        </pc:sldMkLst>
        <pc:spChg chg="mod">
          <ac:chgData name="taryndev" userId="S::taryndev_gmail.com#ext#@uflorida.onmicrosoft.com::81c77233-f19a-4c58-8789-02fb8ac1a8fe" providerId="AD" clId="Web-{DE2DA672-2C0D-D813-E89B-A81DEC748455}" dt="2024-09-12T21:24:29.281" v="36" actId="20577"/>
          <ac:spMkLst>
            <pc:docMk/>
            <pc:sldMk cId="3544771761" sldId="679"/>
            <ac:spMk id="3" creationId="{042AE1EF-FA03-4965-B85D-64572216851B}"/>
          </ac:spMkLst>
        </pc:spChg>
      </pc:sldChg>
      <pc:sldChg chg="modSp">
        <pc:chgData name="taryndev" userId="S::taryndev_gmail.com#ext#@uflorida.onmicrosoft.com::81c77233-f19a-4c58-8789-02fb8ac1a8fe" providerId="AD" clId="Web-{DE2DA672-2C0D-D813-E89B-A81DEC748455}" dt="2024-09-12T21:32:01.655" v="307" actId="20577"/>
        <pc:sldMkLst>
          <pc:docMk/>
          <pc:sldMk cId="935934768" sldId="684"/>
        </pc:sldMkLst>
        <pc:spChg chg="mod">
          <ac:chgData name="taryndev" userId="S::taryndev_gmail.com#ext#@uflorida.onmicrosoft.com::81c77233-f19a-4c58-8789-02fb8ac1a8fe" providerId="AD" clId="Web-{DE2DA672-2C0D-D813-E89B-A81DEC748455}" dt="2024-09-12T21:28:36.500" v="181" actId="20577"/>
          <ac:spMkLst>
            <pc:docMk/>
            <pc:sldMk cId="935934768" sldId="684"/>
            <ac:spMk id="2" creationId="{FDBDFBEF-3337-4268-8A66-2141B7DAF18E}"/>
          </ac:spMkLst>
        </pc:spChg>
        <pc:spChg chg="mod">
          <ac:chgData name="taryndev" userId="S::taryndev_gmail.com#ext#@uflorida.onmicrosoft.com::81c77233-f19a-4c58-8789-02fb8ac1a8fe" providerId="AD" clId="Web-{DE2DA672-2C0D-D813-E89B-A81DEC748455}" dt="2024-09-12T21:32:01.655" v="307" actId="20577"/>
          <ac:spMkLst>
            <pc:docMk/>
            <pc:sldMk cId="935934768" sldId="684"/>
            <ac:spMk id="3" creationId="{042AE1EF-FA03-4965-B85D-64572216851B}"/>
          </ac:spMkLst>
        </pc:spChg>
      </pc:sldChg>
      <pc:sldChg chg="modSp">
        <pc:chgData name="taryndev" userId="S::taryndev_gmail.com#ext#@uflorida.onmicrosoft.com::81c77233-f19a-4c58-8789-02fb8ac1a8fe" providerId="AD" clId="Web-{DE2DA672-2C0D-D813-E89B-A81DEC748455}" dt="2024-09-12T22:59:04.816" v="586" actId="20577"/>
        <pc:sldMkLst>
          <pc:docMk/>
          <pc:sldMk cId="3896925542" sldId="685"/>
        </pc:sldMkLst>
        <pc:spChg chg="mod">
          <ac:chgData name="taryndev" userId="S::taryndev_gmail.com#ext#@uflorida.onmicrosoft.com::81c77233-f19a-4c58-8789-02fb8ac1a8fe" providerId="AD" clId="Web-{DE2DA672-2C0D-D813-E89B-A81DEC748455}" dt="2024-09-12T22:38:59.162" v="410" actId="20577"/>
          <ac:spMkLst>
            <pc:docMk/>
            <pc:sldMk cId="3896925542" sldId="685"/>
            <ac:spMk id="2" creationId="{FDBDFBEF-3337-4268-8A66-2141B7DAF18E}"/>
          </ac:spMkLst>
        </pc:spChg>
        <pc:spChg chg="mod">
          <ac:chgData name="taryndev" userId="S::taryndev_gmail.com#ext#@uflorida.onmicrosoft.com::81c77233-f19a-4c58-8789-02fb8ac1a8fe" providerId="AD" clId="Web-{DE2DA672-2C0D-D813-E89B-A81DEC748455}" dt="2024-09-12T22:59:04.816" v="586" actId="20577"/>
          <ac:spMkLst>
            <pc:docMk/>
            <pc:sldMk cId="3896925542" sldId="685"/>
            <ac:spMk id="3" creationId="{042AE1EF-FA03-4965-B85D-64572216851B}"/>
          </ac:spMkLst>
        </pc:spChg>
      </pc:sldChg>
      <pc:sldChg chg="modSp">
        <pc:chgData name="taryndev" userId="S::taryndev_gmail.com#ext#@uflorida.onmicrosoft.com::81c77233-f19a-4c58-8789-02fb8ac1a8fe" providerId="AD" clId="Web-{DE2DA672-2C0D-D813-E89B-A81DEC748455}" dt="2024-09-12T23:22:06.957" v="678" actId="20577"/>
        <pc:sldMkLst>
          <pc:docMk/>
          <pc:sldMk cId="1461198327" sldId="686"/>
        </pc:sldMkLst>
        <pc:spChg chg="mod">
          <ac:chgData name="taryndev" userId="S::taryndev_gmail.com#ext#@uflorida.onmicrosoft.com::81c77233-f19a-4c58-8789-02fb8ac1a8fe" providerId="AD" clId="Web-{DE2DA672-2C0D-D813-E89B-A81DEC748455}" dt="2024-09-12T22:39:32.475" v="418" actId="20577"/>
          <ac:spMkLst>
            <pc:docMk/>
            <pc:sldMk cId="1461198327" sldId="686"/>
            <ac:spMk id="2" creationId="{FDBDFBEF-3337-4268-8A66-2141B7DAF18E}"/>
          </ac:spMkLst>
        </pc:spChg>
        <pc:spChg chg="mod">
          <ac:chgData name="taryndev" userId="S::taryndev_gmail.com#ext#@uflorida.onmicrosoft.com::81c77233-f19a-4c58-8789-02fb8ac1a8fe" providerId="AD" clId="Web-{DE2DA672-2C0D-D813-E89B-A81DEC748455}" dt="2024-09-12T23:22:06.957" v="678" actId="20577"/>
          <ac:spMkLst>
            <pc:docMk/>
            <pc:sldMk cId="1461198327" sldId="686"/>
            <ac:spMk id="3" creationId="{042AE1EF-FA03-4965-B85D-64572216851B}"/>
          </ac:spMkLst>
        </pc:spChg>
      </pc:sldChg>
      <pc:sldChg chg="new">
        <pc:chgData name="taryndev" userId="S::taryndev_gmail.com#ext#@uflorida.onmicrosoft.com::81c77233-f19a-4c58-8789-02fb8ac1a8fe" providerId="AD" clId="Web-{DE2DA672-2C0D-D813-E89B-A81DEC748455}" dt="2024-09-12T22:48:13.536" v="534"/>
        <pc:sldMkLst>
          <pc:docMk/>
          <pc:sldMk cId="2428806334" sldId="687"/>
        </pc:sldMkLst>
      </pc:sldChg>
      <pc:sldChg chg="new">
        <pc:chgData name="taryndev" userId="S::taryndev_gmail.com#ext#@uflorida.onmicrosoft.com::81c77233-f19a-4c58-8789-02fb8ac1a8fe" providerId="AD" clId="Web-{DE2DA672-2C0D-D813-E89B-A81DEC748455}" dt="2024-09-12T22:48:15.068" v="535"/>
        <pc:sldMkLst>
          <pc:docMk/>
          <pc:sldMk cId="1172154825" sldId="688"/>
        </pc:sldMkLst>
      </pc:sldChg>
    </pc:docChg>
  </pc:docChgLst>
  <pc:docChgLst>
    <pc:chgData name="taryndev" userId="S::taryndev_gmail.com#ext#@uflorida.onmicrosoft.com::81c77233-f19a-4c58-8789-02fb8ac1a8fe" providerId="AD" clId="Web-{712BBE32-8DF3-C578-137B-339219202C00}"/>
    <pc:docChg chg="modSld">
      <pc:chgData name="taryndev" userId="S::taryndev_gmail.com#ext#@uflorida.onmicrosoft.com::81c77233-f19a-4c58-8789-02fb8ac1a8fe" providerId="AD" clId="Web-{712BBE32-8DF3-C578-137B-339219202C00}" dt="2024-09-15T23:47:23.712" v="94" actId="20577"/>
      <pc:docMkLst>
        <pc:docMk/>
      </pc:docMkLst>
      <pc:sldChg chg="modSp">
        <pc:chgData name="taryndev" userId="S::taryndev_gmail.com#ext#@uflorida.onmicrosoft.com::81c77233-f19a-4c58-8789-02fb8ac1a8fe" providerId="AD" clId="Web-{712BBE32-8DF3-C578-137B-339219202C00}" dt="2024-09-15T23:45:58.709" v="37" actId="20577"/>
        <pc:sldMkLst>
          <pc:docMk/>
          <pc:sldMk cId="935934768" sldId="684"/>
        </pc:sldMkLst>
        <pc:spChg chg="mod">
          <ac:chgData name="taryndev" userId="S::taryndev_gmail.com#ext#@uflorida.onmicrosoft.com::81c77233-f19a-4c58-8789-02fb8ac1a8fe" providerId="AD" clId="Web-{712BBE32-8DF3-C578-137B-339219202C00}" dt="2024-09-15T23:45:58.709" v="37" actId="20577"/>
          <ac:spMkLst>
            <pc:docMk/>
            <pc:sldMk cId="935934768" sldId="684"/>
            <ac:spMk id="3" creationId="{042AE1EF-FA03-4965-B85D-64572216851B}"/>
          </ac:spMkLst>
        </pc:spChg>
      </pc:sldChg>
      <pc:sldChg chg="modSp">
        <pc:chgData name="taryndev" userId="S::taryndev_gmail.com#ext#@uflorida.onmicrosoft.com::81c77233-f19a-4c58-8789-02fb8ac1a8fe" providerId="AD" clId="Web-{712BBE32-8DF3-C578-137B-339219202C00}" dt="2024-09-15T23:47:23.712" v="94" actId="20577"/>
        <pc:sldMkLst>
          <pc:docMk/>
          <pc:sldMk cId="3896925542" sldId="685"/>
        </pc:sldMkLst>
        <pc:spChg chg="mod">
          <ac:chgData name="taryndev" userId="S::taryndev_gmail.com#ext#@uflorida.onmicrosoft.com::81c77233-f19a-4c58-8789-02fb8ac1a8fe" providerId="AD" clId="Web-{712BBE32-8DF3-C578-137B-339219202C00}" dt="2024-09-15T23:47:23.712" v="94" actId="20577"/>
          <ac:spMkLst>
            <pc:docMk/>
            <pc:sldMk cId="3896925542" sldId="685"/>
            <ac:spMk id="3" creationId="{042AE1EF-FA03-4965-B85D-64572216851B}"/>
          </ac:spMkLst>
        </pc:spChg>
      </pc:sldChg>
      <pc:sldChg chg="modSp">
        <pc:chgData name="taryndev" userId="S::taryndev_gmail.com#ext#@uflorida.onmicrosoft.com::81c77233-f19a-4c58-8789-02fb8ac1a8fe" providerId="AD" clId="Web-{712BBE32-8DF3-C578-137B-339219202C00}" dt="2024-09-15T23:42:31.061" v="2" actId="1076"/>
        <pc:sldMkLst>
          <pc:docMk/>
          <pc:sldMk cId="2428806334" sldId="687"/>
        </pc:sldMkLst>
        <pc:spChg chg="mod">
          <ac:chgData name="taryndev" userId="S::taryndev_gmail.com#ext#@uflorida.onmicrosoft.com::81c77233-f19a-4c58-8789-02fb8ac1a8fe" providerId="AD" clId="Web-{712BBE32-8DF3-C578-137B-339219202C00}" dt="2024-09-15T23:42:31.061" v="2" actId="1076"/>
          <ac:spMkLst>
            <pc:docMk/>
            <pc:sldMk cId="2428806334" sldId="687"/>
            <ac:spMk id="3" creationId="{FAE7155B-AE1D-B593-B8C0-C01E0274527C}"/>
          </ac:spMkLst>
        </pc:spChg>
      </pc:sldChg>
      <pc:sldChg chg="modSp">
        <pc:chgData name="taryndev" userId="S::taryndev_gmail.com#ext#@uflorida.onmicrosoft.com::81c77233-f19a-4c58-8789-02fb8ac1a8fe" providerId="AD" clId="Web-{712BBE32-8DF3-C578-137B-339219202C00}" dt="2024-09-15T23:44:32.831" v="17" actId="20577"/>
        <pc:sldMkLst>
          <pc:docMk/>
          <pc:sldMk cId="1596082118" sldId="692"/>
        </pc:sldMkLst>
        <pc:spChg chg="mod">
          <ac:chgData name="taryndev" userId="S::taryndev_gmail.com#ext#@uflorida.onmicrosoft.com::81c77233-f19a-4c58-8789-02fb8ac1a8fe" providerId="AD" clId="Web-{712BBE32-8DF3-C578-137B-339219202C00}" dt="2024-09-15T23:44:32.831" v="17" actId="20577"/>
          <ac:spMkLst>
            <pc:docMk/>
            <pc:sldMk cId="1596082118" sldId="692"/>
            <ac:spMk id="3" creationId="{4A8171D7-7583-BF9F-3F9B-7E63AE07BD5A}"/>
          </ac:spMkLst>
        </pc:spChg>
      </pc:sldChg>
      <pc:sldChg chg="modSp">
        <pc:chgData name="taryndev" userId="S::taryndev_gmail.com#ext#@uflorida.onmicrosoft.com::81c77233-f19a-4c58-8789-02fb8ac1a8fe" providerId="AD" clId="Web-{712BBE32-8DF3-C578-137B-339219202C00}" dt="2024-09-15T23:43:32.438" v="7" actId="20577"/>
        <pc:sldMkLst>
          <pc:docMk/>
          <pc:sldMk cId="1050970508" sldId="694"/>
        </pc:sldMkLst>
        <pc:spChg chg="mod">
          <ac:chgData name="taryndev" userId="S::taryndev_gmail.com#ext#@uflorida.onmicrosoft.com::81c77233-f19a-4c58-8789-02fb8ac1a8fe" providerId="AD" clId="Web-{712BBE32-8DF3-C578-137B-339219202C00}" dt="2024-09-15T23:43:32.438" v="7" actId="20577"/>
          <ac:spMkLst>
            <pc:docMk/>
            <pc:sldMk cId="1050970508" sldId="694"/>
            <ac:spMk id="8" creationId="{B9F5D4AD-8D76-B975-E2AD-4C17C25C24E6}"/>
          </ac:spMkLst>
        </pc:spChg>
      </pc:sldChg>
      <pc:sldChg chg="modSp">
        <pc:chgData name="taryndev" userId="S::taryndev_gmail.com#ext#@uflorida.onmicrosoft.com::81c77233-f19a-4c58-8789-02fb8ac1a8fe" providerId="AD" clId="Web-{712BBE32-8DF3-C578-137B-339219202C00}" dt="2024-09-15T23:45:18.270" v="24" actId="20577"/>
        <pc:sldMkLst>
          <pc:docMk/>
          <pc:sldMk cId="1090354422" sldId="695"/>
        </pc:sldMkLst>
        <pc:spChg chg="mod">
          <ac:chgData name="taryndev" userId="S::taryndev_gmail.com#ext#@uflorida.onmicrosoft.com::81c77233-f19a-4c58-8789-02fb8ac1a8fe" providerId="AD" clId="Web-{712BBE32-8DF3-C578-137B-339219202C00}" dt="2024-09-15T23:45:18.270" v="24" actId="20577"/>
          <ac:spMkLst>
            <pc:docMk/>
            <pc:sldMk cId="1090354422" sldId="695"/>
            <ac:spMk id="3" creationId="{9F1F3AB4-FF15-0553-C3B0-F8F51D1A1EE9}"/>
          </ac:spMkLst>
        </pc:spChg>
      </pc:sldChg>
    </pc:docChg>
  </pc:docChgLst>
  <pc:docChgLst>
    <pc:chgData name="taryndev" userId="S::taryndev_gmail.com#ext#@uflorida.onmicrosoft.com::81c77233-f19a-4c58-8789-02fb8ac1a8fe" providerId="AD" clId="Web-{85071030-4DAD-3CAC-4F2B-BF8361326158}"/>
    <pc:docChg chg="modSld">
      <pc:chgData name="taryndev" userId="S::taryndev_gmail.com#ext#@uflorida.onmicrosoft.com::81c77233-f19a-4c58-8789-02fb8ac1a8fe" providerId="AD" clId="Web-{85071030-4DAD-3CAC-4F2B-BF8361326158}" dt="2024-09-13T20:51:41.744" v="168"/>
      <pc:docMkLst>
        <pc:docMk/>
      </pc:docMkLst>
      <pc:sldChg chg="modNotes">
        <pc:chgData name="taryndev" userId="S::taryndev_gmail.com#ext#@uflorida.onmicrosoft.com::81c77233-f19a-4c58-8789-02fb8ac1a8fe" providerId="AD" clId="Web-{85071030-4DAD-3CAC-4F2B-BF8361326158}" dt="2024-09-13T20:49:32.900" v="30"/>
        <pc:sldMkLst>
          <pc:docMk/>
          <pc:sldMk cId="935934768" sldId="684"/>
        </pc:sldMkLst>
      </pc:sldChg>
      <pc:sldChg chg="modNotes">
        <pc:chgData name="taryndev" userId="S::taryndev_gmail.com#ext#@uflorida.onmicrosoft.com::81c77233-f19a-4c58-8789-02fb8ac1a8fe" providerId="AD" clId="Web-{85071030-4DAD-3CAC-4F2B-BF8361326158}" dt="2024-09-13T20:51:32.322" v="159"/>
        <pc:sldMkLst>
          <pc:docMk/>
          <pc:sldMk cId="3896925542" sldId="685"/>
        </pc:sldMkLst>
      </pc:sldChg>
      <pc:sldChg chg="modSp modNotes">
        <pc:chgData name="taryndev" userId="S::taryndev_gmail.com#ext#@uflorida.onmicrosoft.com::81c77233-f19a-4c58-8789-02fb8ac1a8fe" providerId="AD" clId="Web-{85071030-4DAD-3CAC-4F2B-BF8361326158}" dt="2024-09-13T20:51:34.650" v="161"/>
        <pc:sldMkLst>
          <pc:docMk/>
          <pc:sldMk cId="1461198327" sldId="686"/>
        </pc:sldMkLst>
        <pc:spChg chg="mod">
          <ac:chgData name="taryndev" userId="S::taryndev_gmail.com#ext#@uflorida.onmicrosoft.com::81c77233-f19a-4c58-8789-02fb8ac1a8fe" providerId="AD" clId="Web-{85071030-4DAD-3CAC-4F2B-BF8361326158}" dt="2024-09-13T20:49:58.760" v="44" actId="20577"/>
          <ac:spMkLst>
            <pc:docMk/>
            <pc:sldMk cId="1461198327" sldId="686"/>
            <ac:spMk id="3" creationId="{042AE1EF-FA03-4965-B85D-64572216851B}"/>
          </ac:spMkLst>
        </pc:spChg>
      </pc:sldChg>
      <pc:sldChg chg="modSp modNotes">
        <pc:chgData name="taryndev" userId="S::taryndev_gmail.com#ext#@uflorida.onmicrosoft.com::81c77233-f19a-4c58-8789-02fb8ac1a8fe" providerId="AD" clId="Web-{85071030-4DAD-3CAC-4F2B-BF8361326158}" dt="2024-09-13T20:51:41.744" v="168"/>
        <pc:sldMkLst>
          <pc:docMk/>
          <pc:sldMk cId="2428806334" sldId="687"/>
        </pc:sldMkLst>
        <pc:spChg chg="mod">
          <ac:chgData name="taryndev" userId="S::taryndev_gmail.com#ext#@uflorida.onmicrosoft.com::81c77233-f19a-4c58-8789-02fb8ac1a8fe" providerId="AD" clId="Web-{85071030-4DAD-3CAC-4F2B-BF8361326158}" dt="2024-09-13T20:47:54.103" v="7" actId="20577"/>
          <ac:spMkLst>
            <pc:docMk/>
            <pc:sldMk cId="2428806334" sldId="687"/>
            <ac:spMk id="2" creationId="{84D47850-F753-9ACD-79B1-0EA481CE920E}"/>
          </ac:spMkLst>
        </pc:spChg>
        <pc:spChg chg="mod">
          <ac:chgData name="taryndev" userId="S::taryndev_gmail.com#ext#@uflorida.onmicrosoft.com::81c77233-f19a-4c58-8789-02fb8ac1a8fe" providerId="AD" clId="Web-{85071030-4DAD-3CAC-4F2B-BF8361326158}" dt="2024-09-13T20:51:20.041" v="155" actId="20577"/>
          <ac:spMkLst>
            <pc:docMk/>
            <pc:sldMk cId="2428806334" sldId="687"/>
            <ac:spMk id="3" creationId="{FAE7155B-AE1D-B593-B8C0-C01E0274527C}"/>
          </ac:spMkLst>
        </pc:spChg>
      </pc:sldChg>
    </pc:docChg>
  </pc:docChgLst>
  <pc:docChgLst>
    <pc:chgData name="Ludgate,Nargiza" userId="S::rnargiza@ufl.edu::000fff5d-da05-4fb9-b2a4-d90a3fcede59" providerId="AD" clId="Web-{ECCAB657-95C1-48B2-BA33-D182FFD0895E}"/>
    <pc:docChg chg="modSld">
      <pc:chgData name="Ludgate,Nargiza" userId="S::rnargiza@ufl.edu::000fff5d-da05-4fb9-b2a4-d90a3fcede59" providerId="AD" clId="Web-{ECCAB657-95C1-48B2-BA33-D182FFD0895E}" dt="2024-09-24T09:58:41.814" v="5" actId="20577"/>
      <pc:docMkLst>
        <pc:docMk/>
      </pc:docMkLst>
      <pc:sldChg chg="modSp">
        <pc:chgData name="Ludgate,Nargiza" userId="S::rnargiza@ufl.edu::000fff5d-da05-4fb9-b2a4-d90a3fcede59" providerId="AD" clId="Web-{ECCAB657-95C1-48B2-BA33-D182FFD0895E}" dt="2024-09-24T09:58:41.814" v="5" actId="20577"/>
        <pc:sldMkLst>
          <pc:docMk/>
          <pc:sldMk cId="3769536645" sldId="534"/>
        </pc:sldMkLst>
        <pc:spChg chg="mod">
          <ac:chgData name="Ludgate,Nargiza" userId="S::rnargiza@ufl.edu::000fff5d-da05-4fb9-b2a4-d90a3fcede59" providerId="AD" clId="Web-{ECCAB657-95C1-48B2-BA33-D182FFD0895E}" dt="2024-09-24T09:58:41.814" v="5" actId="20577"/>
          <ac:spMkLst>
            <pc:docMk/>
            <pc:sldMk cId="3769536645" sldId="534"/>
            <ac:spMk id="6" creationId="{CC1D489F-21AD-45AD-AF3E-E7AC51A43FC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67F5253C-9A75-AF46-ACEE-EAEE5B05D801}" type="datetimeFigureOut">
              <a:rPr lang="en-US" smtClean="0"/>
              <a:pPr/>
              <a:t>11/13/24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D1A940B9-CD79-EF4A-961D-7F81D59A96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6193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6B0B5A0C-4C94-FA4D-AE3B-06DAC0064AF4}" type="datetimeFigureOut">
              <a:rPr lang="en-US" smtClean="0"/>
              <a:pPr/>
              <a:t>11/13/24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DD154D62-D7A5-D248-8B93-7A8623E100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3173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54D62-D7A5-D248-8B93-7A8623E1000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349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54D62-D7A5-D248-8B93-7A8623E1000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275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54D62-D7A5-D248-8B93-7A8623E1000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386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"Life Sciences Research and Scientific Writing" (</a:t>
            </a:r>
            <a:r>
              <a:rPr lang="en-US" dirty="0" err="1"/>
              <a:t>ter</a:t>
            </a:r>
            <a:r>
              <a:rPr lang="en-US" dirty="0"/>
              <a:t> Kuile, 2024)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54D62-D7A5-D248-8B93-7A8623E1000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860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"Life Sciences Research and Scientific Writing" (</a:t>
            </a:r>
            <a:r>
              <a:rPr lang="en-US" dirty="0" err="1"/>
              <a:t>ter</a:t>
            </a:r>
            <a:r>
              <a:rPr lang="en-US" dirty="0"/>
              <a:t> Kuile, 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54D62-D7A5-D248-8B93-7A8623E1000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921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"Life Sciences Research and Scientific Writing" (</a:t>
            </a:r>
            <a:r>
              <a:rPr lang="en-US" dirty="0" err="1"/>
              <a:t>ter</a:t>
            </a:r>
            <a:r>
              <a:rPr lang="en-US" dirty="0"/>
              <a:t> Kuile, 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54D62-D7A5-D248-8B93-7A8623E1000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861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Tx/>
              <a:buNone/>
            </a:pPr>
            <a:endParaRPr lang="en-US" b="0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54D62-D7A5-D248-8B93-7A8623E1000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852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"Life Sciences Research and Scientific Writing" (</a:t>
            </a:r>
            <a:r>
              <a:rPr lang="en-US" dirty="0" err="1"/>
              <a:t>ter</a:t>
            </a:r>
            <a:r>
              <a:rPr lang="en-US" dirty="0"/>
              <a:t> Kuile, 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54D62-D7A5-D248-8B93-7A8623E1000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682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"Life Sciences Research and Scientific Writing" (</a:t>
            </a:r>
            <a:r>
              <a:rPr lang="en-US" dirty="0" err="1"/>
              <a:t>ter</a:t>
            </a:r>
            <a:r>
              <a:rPr lang="en-US" dirty="0"/>
              <a:t> Kuile, 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54D62-D7A5-D248-8B93-7A8623E1000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969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"Life Sciences Research and Scientific Writing" (</a:t>
            </a:r>
            <a:r>
              <a:rPr lang="en-US" dirty="0" err="1"/>
              <a:t>ter</a:t>
            </a:r>
            <a:r>
              <a:rPr lang="en-US" dirty="0"/>
              <a:t> Kuile, 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54D62-D7A5-D248-8B93-7A8623E1000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14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54D62-D7A5-D248-8B93-7A8623E1000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12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52130220/" TargetMode="External"/><Relationship Id="rId3" Type="http://schemas.openxmlformats.org/officeDocument/2006/relationships/hyperlink" Target="mailto:livestock-lab@ufl.edu" TargetMode="External"/><Relationship Id="rId7" Type="http://schemas.openxmlformats.org/officeDocument/2006/relationships/image" Target="../media/image6.jpeg"/><Relationship Id="rId2" Type="http://schemas.openxmlformats.org/officeDocument/2006/relationships/hyperlink" Target="https://livestocklab.ifas.ufl.edu/" TargetMode="External"/><Relationship Id="rId1" Type="http://schemas.openxmlformats.org/officeDocument/2006/relationships/slideMaster" Target="../slideMasters/slideMaster2.xml"/><Relationship Id="rId6" Type="http://schemas.openxmlformats.org/officeDocument/2006/relationships/hyperlink" Target="https://twitter.com/livestock_lab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5.jpeg"/><Relationship Id="rId10" Type="http://schemas.openxmlformats.org/officeDocument/2006/relationships/hyperlink" Target="https://www.youtube.com/channel/UCxaUOtFzMZ8eFysKHzQ70Pg" TargetMode="External"/><Relationship Id="rId4" Type="http://schemas.openxmlformats.org/officeDocument/2006/relationships/hyperlink" Target="https://www.facebook.com/LivestockLab" TargetMode="External"/><Relationship Id="rId9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478344" y="6611159"/>
            <a:ext cx="9634699" cy="230832"/>
          </a:xfrm>
          <a:prstGeom prst="rect">
            <a:avLst/>
          </a:prstGeom>
          <a:noFill/>
          <a:ln w="12700" cap="sq" cmpd="sng">
            <a:noFill/>
            <a:prstDash val="solid"/>
          </a:ln>
        </p:spPr>
        <p:txBody>
          <a:bodyPr wrap="square" rtlCol="0" anchor="t" anchorCtr="0">
            <a:spAutoFit/>
          </a:bodyPr>
          <a:lstStyle/>
          <a:p>
            <a:r>
              <a:rPr lang="en-US" sz="900" b="0" i="1" dirty="0">
                <a:solidFill>
                  <a:schemeClr val="bg1"/>
                </a:solidFill>
                <a:latin typeface="Arial"/>
                <a:cs typeface="Arial"/>
              </a:rPr>
              <a:t>Photo</a:t>
            </a:r>
            <a:r>
              <a:rPr lang="en-US" sz="900" b="0" i="1" baseline="0" dirty="0">
                <a:solidFill>
                  <a:schemeClr val="bg1"/>
                </a:solidFill>
                <a:latin typeface="Arial"/>
                <a:cs typeface="Arial"/>
              </a:rPr>
              <a:t> Credit Goes Here</a:t>
            </a:r>
            <a:endParaRPr lang="en-US" sz="900" b="0" i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617142" y="5723098"/>
            <a:ext cx="6697133" cy="260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i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Photo credit: Name/Organization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603252" y="5175082"/>
            <a:ext cx="10915649" cy="268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Subhead goes here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1362457" y="3829050"/>
            <a:ext cx="9453033" cy="11953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aseline="0">
                <a:solidFill>
                  <a:schemeClr val="bg1">
                    <a:lumMod val="8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 OF PRESENTATION GOES HERE AND HERE</a:t>
            </a:r>
          </a:p>
        </p:txBody>
      </p:sp>
      <p:pic>
        <p:nvPicPr>
          <p:cNvPr id="11" name="Picture 10" descr="horizontal RGB white.eps">
            <a:extLst>
              <a:ext uri="{FF2B5EF4-FFF2-40B4-BE49-F238E27FC236}">
                <a16:creationId xmlns:a16="http://schemas.microsoft.com/office/drawing/2014/main" id="{A040256C-6B5E-4EC8-B0B4-CADE4257D5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1448" y="222979"/>
            <a:ext cx="3401400" cy="577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622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-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805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Left Justifi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67309" y="994016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D37D28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HEADER HERE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39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609600" y="975969"/>
            <a:ext cx="10972800" cy="597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D37D28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HEADER HERE</a:t>
            </a:r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9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subhead,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87036" y="1025746"/>
            <a:ext cx="10972800" cy="597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D37D28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HEADER HERE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817034" y="2388787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+mj-lt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688636" y="1903414"/>
            <a:ext cx="10871200" cy="452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 b="1" baseline="0">
                <a:solidFill>
                  <a:srgbClr val="D37D28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274948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-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>
            <a:extLst>
              <a:ext uri="{FF2B5EF4-FFF2-40B4-BE49-F238E27FC236}">
                <a16:creationId xmlns:a16="http://schemas.microsoft.com/office/drawing/2014/main" id="{7AAFA914-09EE-4430-8FE2-557CCA2DD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925" y="4929943"/>
            <a:ext cx="10344150" cy="946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en-US" altLang="en-US" sz="1200" b="1" dirty="0">
                <a:ea typeface="Calibri" panose="020F0502020204030204" pitchFamily="34" charset="0"/>
                <a:cs typeface="Mangal" panose="02040503050203030202" pitchFamily="18" charset="0"/>
              </a:rPr>
              <a:t>Disclaimer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This work was funded in whole or part by the United States Agency for International Development (USAID) Bureau for Resilience, Environment and Food Security under Agreement # AID-OAA-L-15-00003 as part of Feed the Future Innovation Lab for Livestock Systems.  Additional funding was received from Bill &amp; Melinda Gates Foundation OPP#060115.  Any opinions, findings, conclusions, or recommendations expressed here are those of the authors alone.</a:t>
            </a:r>
            <a:endParaRPr lang="en-US" sz="1200" dirty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AF96104C-3E8B-4D4B-A961-420930575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4433" y="2070043"/>
            <a:ext cx="60991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/>
            <a:r>
              <a:rPr lang="en-US" altLang="en-US" sz="1600" b="1" dirty="0"/>
              <a:t>Feed the Future Innovation Lab for Livestock Systems</a:t>
            </a:r>
          </a:p>
          <a:p>
            <a:pPr algn="ctr" eaLnBrk="1" hangingPunct="1"/>
            <a:r>
              <a:rPr lang="en-US" altLang="en-US" sz="1600" dirty="0">
                <a:hlinkClick r:id="rId2"/>
              </a:rPr>
              <a:t>https://livestocklab.ifas.ufl.edu/</a:t>
            </a:r>
            <a:r>
              <a:rPr lang="en-US" altLang="en-US" sz="1600" dirty="0"/>
              <a:t> </a:t>
            </a:r>
          </a:p>
          <a:p>
            <a:pPr algn="ctr" eaLnBrk="1" hangingPunct="1"/>
            <a:r>
              <a:rPr lang="en-US" altLang="en-US" sz="1600" dirty="0"/>
              <a:t>(Subscribe to newsletter)</a:t>
            </a:r>
          </a:p>
          <a:p>
            <a:pPr algn="ctr" eaLnBrk="1" hangingPunct="1"/>
            <a:endParaRPr lang="en-US" altLang="en-US" sz="1600" dirty="0"/>
          </a:p>
          <a:p>
            <a:pPr algn="ctr" eaLnBrk="1" hangingPunct="1"/>
            <a:r>
              <a:rPr lang="en-US" altLang="en-US" sz="1600" dirty="0">
                <a:hlinkClick r:id="rId3"/>
              </a:rPr>
              <a:t>livestock-lab@ufl.edu</a:t>
            </a:r>
            <a:endParaRPr lang="en-US" altLang="en-US" sz="1600" dirty="0"/>
          </a:p>
          <a:p>
            <a:pPr algn="ctr" eaLnBrk="1" hangingPunct="1"/>
            <a:r>
              <a:rPr lang="en-US" altLang="en-US" sz="1600" dirty="0"/>
              <a:t>(Send questions or comments)</a:t>
            </a:r>
          </a:p>
        </p:txBody>
      </p:sp>
      <p:sp>
        <p:nvSpPr>
          <p:cNvPr id="6" name="AutoShape 7">
            <a:hlinkClick r:id="rId4"/>
            <a:extLst>
              <a:ext uri="{FF2B5EF4-FFF2-40B4-BE49-F238E27FC236}">
                <a16:creationId xmlns:a16="http://schemas.microsoft.com/office/drawing/2014/main" id="{DB1668D6-5A6B-4D69-AFFB-732D63E8EF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6900" y="3509963"/>
            <a:ext cx="225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D7F246E-5365-A193-FBC9-A8C6E0CDF2E7}"/>
              </a:ext>
            </a:extLst>
          </p:cNvPr>
          <p:cNvGrpSpPr/>
          <p:nvPr userDrawn="1"/>
        </p:nvGrpSpPr>
        <p:grpSpPr>
          <a:xfrm>
            <a:off x="4267785" y="4118135"/>
            <a:ext cx="2717800" cy="333375"/>
            <a:chOff x="4232275" y="3482975"/>
            <a:chExt cx="2717800" cy="333375"/>
          </a:xfrm>
        </p:grpSpPr>
        <p:pic>
          <p:nvPicPr>
            <p:cNvPr id="7" name="Picture 27">
              <a:hlinkClick r:id="rId4"/>
              <a:extLst>
                <a:ext uri="{FF2B5EF4-FFF2-40B4-BE49-F238E27FC236}">
                  <a16:creationId xmlns:a16="http://schemas.microsoft.com/office/drawing/2014/main" id="{882EDCEB-5A6A-4757-B981-1549D14510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2275" y="3482975"/>
              <a:ext cx="304800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8">
              <a:hlinkClick r:id="rId6"/>
              <a:extLst>
                <a:ext uri="{FF2B5EF4-FFF2-40B4-BE49-F238E27FC236}">
                  <a16:creationId xmlns:a16="http://schemas.microsoft.com/office/drawing/2014/main" id="{097A1069-56D6-4DF0-8B04-31A52D80E5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7588" y="3482975"/>
              <a:ext cx="304800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9">
              <a:hlinkClick r:id="rId8"/>
              <a:extLst>
                <a:ext uri="{FF2B5EF4-FFF2-40B4-BE49-F238E27FC236}">
                  <a16:creationId xmlns:a16="http://schemas.microsoft.com/office/drawing/2014/main" id="{E40A85CA-763A-4A30-BA49-7F47D307C5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3375" y="3482975"/>
              <a:ext cx="306388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0">
              <a:hlinkClick r:id="rId10"/>
              <a:extLst>
                <a:ext uri="{FF2B5EF4-FFF2-40B4-BE49-F238E27FC236}">
                  <a16:creationId xmlns:a16="http://schemas.microsoft.com/office/drawing/2014/main" id="{3511D2C1-C63D-4550-934C-CE126199E9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5513" y="3508375"/>
              <a:ext cx="944562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343071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31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97388" y="115644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D37D28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HEADER HERE</a:t>
            </a:r>
          </a:p>
        </p:txBody>
      </p:sp>
    </p:spTree>
    <p:extLst>
      <p:ext uri="{BB962C8B-B14F-4D97-AF65-F5344CB8AC3E}">
        <p14:creationId xmlns:p14="http://schemas.microsoft.com/office/powerpoint/2010/main" val="373931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2535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587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102420"/>
            <a:ext cx="12192000" cy="846688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1058305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1" name="Picture 10" descr="horizontal RGB white.eps">
            <a:extLst>
              <a:ext uri="{FF2B5EF4-FFF2-40B4-BE49-F238E27FC236}">
                <a16:creationId xmlns:a16="http://schemas.microsoft.com/office/drawing/2014/main" id="{A756DF2B-1226-453C-A79C-1D54EEB2A1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1448" y="222979"/>
            <a:ext cx="3401400" cy="577885"/>
          </a:xfrm>
          <a:prstGeom prst="rect">
            <a:avLst/>
          </a:prstGeom>
        </p:spPr>
      </p:pic>
      <p:pic>
        <p:nvPicPr>
          <p:cNvPr id="12" name="Picture 11" descr="IFAS2013.png">
            <a:extLst>
              <a:ext uri="{FF2B5EF4-FFF2-40B4-BE49-F238E27FC236}">
                <a16:creationId xmlns:a16="http://schemas.microsoft.com/office/drawing/2014/main" id="{0D45EC00-8113-4B17-BA1A-4447BAB130E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0012" y="6254672"/>
            <a:ext cx="1023644" cy="33886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9791820-8CDC-45F2-829B-A130CF8FD2E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949108"/>
            <a:ext cx="2339546" cy="91008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BEA7F33-D404-459B-807D-32F62EDD51C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30245" y="6216671"/>
            <a:ext cx="870296" cy="41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004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-1"/>
            <a:ext cx="12192000" cy="822961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 descr="horizontal RGB white.eps">
            <a:extLst>
              <a:ext uri="{FF2B5EF4-FFF2-40B4-BE49-F238E27FC236}">
                <a16:creationId xmlns:a16="http://schemas.microsoft.com/office/drawing/2014/main" id="{13D0C322-72E9-4DC7-B74F-04B2AAE3FB95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129" y="164113"/>
            <a:ext cx="3160145" cy="536897"/>
          </a:xfrm>
          <a:prstGeom prst="rect">
            <a:avLst/>
          </a:prstGeom>
        </p:spPr>
      </p:pic>
      <p:pic>
        <p:nvPicPr>
          <p:cNvPr id="11" name="Picture 10" descr="IFAS2013.png">
            <a:extLst>
              <a:ext uri="{FF2B5EF4-FFF2-40B4-BE49-F238E27FC236}">
                <a16:creationId xmlns:a16="http://schemas.microsoft.com/office/drawing/2014/main" id="{76521F09-CCEB-48E0-9E0F-109AD5DF89C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0012" y="6254672"/>
            <a:ext cx="1023644" cy="33886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1F37EEF-E10C-4CBA-9BD9-A6E09752E1D6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949108"/>
            <a:ext cx="2339546" cy="9100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207BF4C-ED68-4E93-BE5C-CADCAC50697F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30245" y="6216671"/>
            <a:ext cx="870296" cy="41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796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2" r:id="rId2"/>
    <p:sldLayoutId id="2147483694" r:id="rId3"/>
    <p:sldLayoutId id="2147483695" r:id="rId4"/>
    <p:sldLayoutId id="2147483712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783549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5" name="Picture 4" descr="horizontal RGB white.eps">
            <a:extLst>
              <a:ext uri="{FF2B5EF4-FFF2-40B4-BE49-F238E27FC236}">
                <a16:creationId xmlns:a16="http://schemas.microsoft.com/office/drawing/2014/main" id="{E25E3FC7-C482-455B-9E82-F31F9B54522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5956" y="151356"/>
            <a:ext cx="3089720" cy="52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65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58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"/>
            <a:ext cx="12192000" cy="5806417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Subtitle 4"/>
          <p:cNvSpPr txBox="1">
            <a:spLocks/>
          </p:cNvSpPr>
          <p:nvPr userDrawn="1"/>
        </p:nvSpPr>
        <p:spPr>
          <a:xfrm>
            <a:off x="630382" y="5256487"/>
            <a:ext cx="10952017" cy="1099863"/>
          </a:xfrm>
          <a:prstGeom prst="rect">
            <a:avLst/>
          </a:prstGeom>
        </p:spPr>
        <p:txBody>
          <a:bodyPr anchor="t"/>
          <a:lstStyle/>
          <a:p>
            <a:pPr marL="231775" lvl="2" indent="-231775" algn="ctr">
              <a:lnSpc>
                <a:spcPts val="2000"/>
              </a:lnSpc>
            </a:pPr>
            <a:r>
              <a:rPr lang="en-US" sz="2000" dirty="0">
                <a:solidFill>
                  <a:schemeClr val="bg1"/>
                </a:solidFill>
                <a:latin typeface="Gill Sans MT"/>
                <a:cs typeface="Gill Sans MT"/>
              </a:rPr>
              <a:t>www.feedthefuture.gov</a:t>
            </a:r>
          </a:p>
        </p:txBody>
      </p:sp>
      <p:pic>
        <p:nvPicPr>
          <p:cNvPr id="3" name="Picture 2" descr="vertical RGB white.eps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55895" y="1668540"/>
            <a:ext cx="5480210" cy="2302837"/>
          </a:xfrm>
          <a:prstGeom prst="rect">
            <a:avLst/>
          </a:prstGeom>
        </p:spPr>
      </p:pic>
      <p:pic>
        <p:nvPicPr>
          <p:cNvPr id="11" name="Picture 10" descr="IFAS2013.png">
            <a:extLst>
              <a:ext uri="{FF2B5EF4-FFF2-40B4-BE49-F238E27FC236}">
                <a16:creationId xmlns:a16="http://schemas.microsoft.com/office/drawing/2014/main" id="{1E01561C-559B-4639-8CBB-78CE278ABAC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0012" y="6254672"/>
            <a:ext cx="1023644" cy="33886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339A2AA-E97F-4805-AC74-19ABB24A848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949108"/>
            <a:ext cx="2339546" cy="9100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66146A2-C89F-4B46-A1D7-62C6F1D7B80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30245" y="6216671"/>
            <a:ext cx="870296" cy="41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97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002632" y="5382901"/>
            <a:ext cx="8186737" cy="268287"/>
          </a:xfrm>
        </p:spPr>
        <p:txBody>
          <a:bodyPr/>
          <a:lstStyle/>
          <a:p>
            <a:pPr algn="ctr"/>
            <a:r>
              <a:rPr lang="en-US" sz="1800" dirty="0">
                <a:latin typeface="+mn-lt"/>
              </a:rPr>
              <a:t>Feed the Future Innovation Lab for Livestock Systems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C1D489F-21AD-45AD-AF3E-E7AC51A43FC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1915886"/>
            <a:ext cx="12192000" cy="3108552"/>
          </a:xfrm>
        </p:spPr>
        <p:txBody>
          <a:bodyPr lIns="91440" tIns="45720" rIns="91440" bIns="45720" anchor="t"/>
          <a:lstStyle/>
          <a:p>
            <a:r>
              <a:rPr lang="en-US" sz="3600" dirty="0">
                <a:solidFill>
                  <a:schemeClr val="tx1"/>
                </a:solidFill>
              </a:rPr>
              <a:t>Academic writeshop</a:t>
            </a:r>
          </a:p>
          <a:p>
            <a:r>
              <a:rPr lang="en-US" sz="3600" b="1" i="0" u="none" strike="noStrike" kern="100" baseline="0" dirty="0">
                <a:solidFill>
                  <a:schemeClr val="tx1"/>
                </a:solidFill>
                <a:latin typeface="Gill Sans MT" panose="020B0502020104020203" pitchFamily="34" charset="77"/>
              </a:rPr>
              <a:t>ARTICULATING THE RESEARCH OBJECTIVES</a:t>
            </a:r>
          </a:p>
          <a:p>
            <a:r>
              <a:rPr lang="en-US" sz="3600" kern="100" dirty="0">
                <a:solidFill>
                  <a:schemeClr val="tx1"/>
                </a:solidFill>
                <a:latin typeface="Gill Sans MT"/>
                <a:cs typeface="Arial"/>
              </a:rPr>
              <a:t>Day 1</a:t>
            </a:r>
          </a:p>
        </p:txBody>
      </p:sp>
    </p:spTree>
    <p:extLst>
      <p:ext uri="{BB962C8B-B14F-4D97-AF65-F5344CB8AC3E}">
        <p14:creationId xmlns:p14="http://schemas.microsoft.com/office/powerpoint/2010/main" val="3769536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DFBEF-3337-4268-8A66-2141B7DAF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>
                <a:latin typeface="Gill Sans MT"/>
                <a:cs typeface="Arial"/>
              </a:rPr>
              <a:t>Recommended order of writing</a:t>
            </a:r>
            <a:endParaRPr lang="en-US" sz="30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7847C28-5BE3-3746-89FB-598B47428A49}"/>
              </a:ext>
            </a:extLst>
          </p:cNvPr>
          <p:cNvGrpSpPr/>
          <p:nvPr/>
        </p:nvGrpSpPr>
        <p:grpSpPr>
          <a:xfrm>
            <a:off x="946484" y="1593010"/>
            <a:ext cx="10702758" cy="4420834"/>
            <a:chOff x="946484" y="1593010"/>
            <a:chExt cx="10702758" cy="4420834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8F86F5A8-5220-2496-547C-01A2EABDFB85}"/>
                </a:ext>
              </a:extLst>
            </p:cNvPr>
            <p:cNvSpPr/>
            <p:nvPr/>
          </p:nvSpPr>
          <p:spPr>
            <a:xfrm>
              <a:off x="4058653" y="1678027"/>
              <a:ext cx="7590589" cy="680129"/>
            </a:xfrm>
            <a:custGeom>
              <a:avLst/>
              <a:gdLst>
                <a:gd name="connsiteX0" fmla="*/ 113357 w 680128"/>
                <a:gd name="connsiteY0" fmla="*/ 0 h 6849765"/>
                <a:gd name="connsiteX1" fmla="*/ 566771 w 680128"/>
                <a:gd name="connsiteY1" fmla="*/ 0 h 6849765"/>
                <a:gd name="connsiteX2" fmla="*/ 680128 w 680128"/>
                <a:gd name="connsiteY2" fmla="*/ 113357 h 6849765"/>
                <a:gd name="connsiteX3" fmla="*/ 680128 w 680128"/>
                <a:gd name="connsiteY3" fmla="*/ 6849765 h 6849765"/>
                <a:gd name="connsiteX4" fmla="*/ 680128 w 680128"/>
                <a:gd name="connsiteY4" fmla="*/ 6849765 h 6849765"/>
                <a:gd name="connsiteX5" fmla="*/ 0 w 680128"/>
                <a:gd name="connsiteY5" fmla="*/ 6849765 h 6849765"/>
                <a:gd name="connsiteX6" fmla="*/ 0 w 680128"/>
                <a:gd name="connsiteY6" fmla="*/ 6849765 h 6849765"/>
                <a:gd name="connsiteX7" fmla="*/ 0 w 680128"/>
                <a:gd name="connsiteY7" fmla="*/ 113357 h 6849765"/>
                <a:gd name="connsiteX8" fmla="*/ 113357 w 680128"/>
                <a:gd name="connsiteY8" fmla="*/ 0 h 6849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0128" h="6849765">
                  <a:moveTo>
                    <a:pt x="680128" y="1141654"/>
                  </a:moveTo>
                  <a:lnTo>
                    <a:pt x="680128" y="5708111"/>
                  </a:lnTo>
                  <a:cubicBezTo>
                    <a:pt x="680128" y="6338623"/>
                    <a:pt x="675089" y="6849760"/>
                    <a:pt x="668872" y="6849760"/>
                  </a:cubicBezTo>
                  <a:lnTo>
                    <a:pt x="0" y="6849760"/>
                  </a:lnTo>
                  <a:lnTo>
                    <a:pt x="0" y="6849760"/>
                  </a:lnTo>
                  <a:lnTo>
                    <a:pt x="0" y="5"/>
                  </a:lnTo>
                  <a:lnTo>
                    <a:pt x="0" y="5"/>
                  </a:lnTo>
                  <a:lnTo>
                    <a:pt x="668872" y="5"/>
                  </a:lnTo>
                  <a:cubicBezTo>
                    <a:pt x="675089" y="5"/>
                    <a:pt x="680128" y="511142"/>
                    <a:pt x="680128" y="1141654"/>
                  </a:cubicBez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57026" rIns="280851" bIns="157027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800" kern="1200" dirty="0"/>
                <a:t>Formulate your research objectives supported with methodology how to collect and analyze your data</a:t>
              </a: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FE81898-BE7D-E7A1-22AC-FF44371B6DC7}"/>
                </a:ext>
              </a:extLst>
            </p:cNvPr>
            <p:cNvSpPr/>
            <p:nvPr/>
          </p:nvSpPr>
          <p:spPr>
            <a:xfrm>
              <a:off x="946484" y="1593010"/>
              <a:ext cx="3112169" cy="850160"/>
            </a:xfrm>
            <a:custGeom>
              <a:avLst/>
              <a:gdLst>
                <a:gd name="connsiteX0" fmla="*/ 0 w 3852992"/>
                <a:gd name="connsiteY0" fmla="*/ 141696 h 850160"/>
                <a:gd name="connsiteX1" fmla="*/ 141696 w 3852992"/>
                <a:gd name="connsiteY1" fmla="*/ 0 h 850160"/>
                <a:gd name="connsiteX2" fmla="*/ 3711296 w 3852992"/>
                <a:gd name="connsiteY2" fmla="*/ 0 h 850160"/>
                <a:gd name="connsiteX3" fmla="*/ 3852992 w 3852992"/>
                <a:gd name="connsiteY3" fmla="*/ 141696 h 850160"/>
                <a:gd name="connsiteX4" fmla="*/ 3852992 w 3852992"/>
                <a:gd name="connsiteY4" fmla="*/ 708464 h 850160"/>
                <a:gd name="connsiteX5" fmla="*/ 3711296 w 3852992"/>
                <a:gd name="connsiteY5" fmla="*/ 850160 h 850160"/>
                <a:gd name="connsiteX6" fmla="*/ 141696 w 3852992"/>
                <a:gd name="connsiteY6" fmla="*/ 850160 h 850160"/>
                <a:gd name="connsiteX7" fmla="*/ 0 w 3852992"/>
                <a:gd name="connsiteY7" fmla="*/ 708464 h 850160"/>
                <a:gd name="connsiteX8" fmla="*/ 0 w 3852992"/>
                <a:gd name="connsiteY8" fmla="*/ 141696 h 850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52992" h="850160">
                  <a:moveTo>
                    <a:pt x="0" y="141696"/>
                  </a:moveTo>
                  <a:cubicBezTo>
                    <a:pt x="0" y="63439"/>
                    <a:pt x="63439" y="0"/>
                    <a:pt x="141696" y="0"/>
                  </a:cubicBezTo>
                  <a:lnTo>
                    <a:pt x="3711296" y="0"/>
                  </a:lnTo>
                  <a:cubicBezTo>
                    <a:pt x="3789553" y="0"/>
                    <a:pt x="3852992" y="63439"/>
                    <a:pt x="3852992" y="141696"/>
                  </a:cubicBezTo>
                  <a:lnTo>
                    <a:pt x="3852992" y="708464"/>
                  </a:lnTo>
                  <a:cubicBezTo>
                    <a:pt x="3852992" y="786721"/>
                    <a:pt x="3789553" y="850160"/>
                    <a:pt x="3711296" y="850160"/>
                  </a:cubicBezTo>
                  <a:lnTo>
                    <a:pt x="141696" y="850160"/>
                  </a:lnTo>
                  <a:cubicBezTo>
                    <a:pt x="63439" y="850160"/>
                    <a:pt x="0" y="786721"/>
                    <a:pt x="0" y="708464"/>
                  </a:cubicBezTo>
                  <a:lnTo>
                    <a:pt x="0" y="141696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321" tIns="83411" rIns="125321" bIns="83411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RO &amp; Methods</a:t>
              </a: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A7D5A62-32FF-D5C9-E871-7AA20EFD06D5}"/>
                </a:ext>
              </a:extLst>
            </p:cNvPr>
            <p:cNvSpPr/>
            <p:nvPr/>
          </p:nvSpPr>
          <p:spPr>
            <a:xfrm>
              <a:off x="4058653" y="2570695"/>
              <a:ext cx="7590589" cy="680129"/>
            </a:xfrm>
            <a:custGeom>
              <a:avLst/>
              <a:gdLst>
                <a:gd name="connsiteX0" fmla="*/ 113357 w 680128"/>
                <a:gd name="connsiteY0" fmla="*/ 0 h 6849765"/>
                <a:gd name="connsiteX1" fmla="*/ 566771 w 680128"/>
                <a:gd name="connsiteY1" fmla="*/ 0 h 6849765"/>
                <a:gd name="connsiteX2" fmla="*/ 680128 w 680128"/>
                <a:gd name="connsiteY2" fmla="*/ 113357 h 6849765"/>
                <a:gd name="connsiteX3" fmla="*/ 680128 w 680128"/>
                <a:gd name="connsiteY3" fmla="*/ 6849765 h 6849765"/>
                <a:gd name="connsiteX4" fmla="*/ 680128 w 680128"/>
                <a:gd name="connsiteY4" fmla="*/ 6849765 h 6849765"/>
                <a:gd name="connsiteX5" fmla="*/ 0 w 680128"/>
                <a:gd name="connsiteY5" fmla="*/ 6849765 h 6849765"/>
                <a:gd name="connsiteX6" fmla="*/ 0 w 680128"/>
                <a:gd name="connsiteY6" fmla="*/ 6849765 h 6849765"/>
                <a:gd name="connsiteX7" fmla="*/ 0 w 680128"/>
                <a:gd name="connsiteY7" fmla="*/ 113357 h 6849765"/>
                <a:gd name="connsiteX8" fmla="*/ 113357 w 680128"/>
                <a:gd name="connsiteY8" fmla="*/ 0 h 6849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0128" h="6849765">
                  <a:moveTo>
                    <a:pt x="680128" y="1141654"/>
                  </a:moveTo>
                  <a:lnTo>
                    <a:pt x="680128" y="5708111"/>
                  </a:lnTo>
                  <a:cubicBezTo>
                    <a:pt x="680128" y="6338623"/>
                    <a:pt x="675089" y="6849760"/>
                    <a:pt x="668872" y="6849760"/>
                  </a:cubicBezTo>
                  <a:lnTo>
                    <a:pt x="0" y="6849760"/>
                  </a:lnTo>
                  <a:lnTo>
                    <a:pt x="0" y="6849760"/>
                  </a:lnTo>
                  <a:lnTo>
                    <a:pt x="0" y="5"/>
                  </a:lnTo>
                  <a:lnTo>
                    <a:pt x="0" y="5"/>
                  </a:lnTo>
                  <a:lnTo>
                    <a:pt x="668872" y="5"/>
                  </a:lnTo>
                  <a:cubicBezTo>
                    <a:pt x="675089" y="5"/>
                    <a:pt x="680128" y="511142"/>
                    <a:pt x="680128" y="1141654"/>
                  </a:cubicBez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57026" rIns="280851" bIns="157027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800" kern="1200" dirty="0">
                  <a:cs typeface="Arial"/>
                </a:rPr>
                <a:t>Explain to the reader what was actually observed (g</a:t>
              </a:r>
              <a:r>
                <a:rPr lang="en-US" sz="1800" kern="1200" dirty="0">
                  <a:latin typeface="Gill Sans MT"/>
                  <a:cs typeface="Arial"/>
                </a:rPr>
                <a:t>raphs, tables &amp; figures)</a:t>
              </a:r>
              <a:endParaRPr lang="en-US" sz="1800" kern="1200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803A9F78-814F-BE81-DFDE-9FBCB565B41E}"/>
                </a:ext>
              </a:extLst>
            </p:cNvPr>
            <p:cNvSpPr/>
            <p:nvPr/>
          </p:nvSpPr>
          <p:spPr>
            <a:xfrm>
              <a:off x="946484" y="2483732"/>
              <a:ext cx="3112169" cy="850160"/>
            </a:xfrm>
            <a:custGeom>
              <a:avLst/>
              <a:gdLst>
                <a:gd name="connsiteX0" fmla="*/ 0 w 3852992"/>
                <a:gd name="connsiteY0" fmla="*/ 141696 h 850160"/>
                <a:gd name="connsiteX1" fmla="*/ 141696 w 3852992"/>
                <a:gd name="connsiteY1" fmla="*/ 0 h 850160"/>
                <a:gd name="connsiteX2" fmla="*/ 3711296 w 3852992"/>
                <a:gd name="connsiteY2" fmla="*/ 0 h 850160"/>
                <a:gd name="connsiteX3" fmla="*/ 3852992 w 3852992"/>
                <a:gd name="connsiteY3" fmla="*/ 141696 h 850160"/>
                <a:gd name="connsiteX4" fmla="*/ 3852992 w 3852992"/>
                <a:gd name="connsiteY4" fmla="*/ 708464 h 850160"/>
                <a:gd name="connsiteX5" fmla="*/ 3711296 w 3852992"/>
                <a:gd name="connsiteY5" fmla="*/ 850160 h 850160"/>
                <a:gd name="connsiteX6" fmla="*/ 141696 w 3852992"/>
                <a:gd name="connsiteY6" fmla="*/ 850160 h 850160"/>
                <a:gd name="connsiteX7" fmla="*/ 0 w 3852992"/>
                <a:gd name="connsiteY7" fmla="*/ 708464 h 850160"/>
                <a:gd name="connsiteX8" fmla="*/ 0 w 3852992"/>
                <a:gd name="connsiteY8" fmla="*/ 141696 h 850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52992" h="850160">
                  <a:moveTo>
                    <a:pt x="0" y="141696"/>
                  </a:moveTo>
                  <a:cubicBezTo>
                    <a:pt x="0" y="63439"/>
                    <a:pt x="63439" y="0"/>
                    <a:pt x="141696" y="0"/>
                  </a:cubicBezTo>
                  <a:lnTo>
                    <a:pt x="3711296" y="0"/>
                  </a:lnTo>
                  <a:cubicBezTo>
                    <a:pt x="3789553" y="0"/>
                    <a:pt x="3852992" y="63439"/>
                    <a:pt x="3852992" y="141696"/>
                  </a:cubicBezTo>
                  <a:lnTo>
                    <a:pt x="3852992" y="708464"/>
                  </a:lnTo>
                  <a:cubicBezTo>
                    <a:pt x="3852992" y="786721"/>
                    <a:pt x="3789553" y="850160"/>
                    <a:pt x="3711296" y="850160"/>
                  </a:cubicBezTo>
                  <a:lnTo>
                    <a:pt x="141696" y="850160"/>
                  </a:lnTo>
                  <a:cubicBezTo>
                    <a:pt x="63439" y="850160"/>
                    <a:pt x="0" y="786721"/>
                    <a:pt x="0" y="708464"/>
                  </a:cubicBezTo>
                  <a:lnTo>
                    <a:pt x="0" y="141696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321" tIns="83411" rIns="125321" bIns="83411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>
                  <a:cs typeface="Arial"/>
                </a:rPr>
                <a:t>RESULTS</a:t>
              </a:r>
              <a:endParaRPr lang="en-US" sz="2200" kern="1200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D1918E5A-E382-89BA-984C-9EA9AB24AF25}"/>
                </a:ext>
              </a:extLst>
            </p:cNvPr>
            <p:cNvSpPr/>
            <p:nvPr/>
          </p:nvSpPr>
          <p:spPr>
            <a:xfrm>
              <a:off x="4058653" y="3374454"/>
              <a:ext cx="7590589" cy="896561"/>
            </a:xfrm>
            <a:custGeom>
              <a:avLst/>
              <a:gdLst>
                <a:gd name="connsiteX0" fmla="*/ 113357 w 680128"/>
                <a:gd name="connsiteY0" fmla="*/ 0 h 6849765"/>
                <a:gd name="connsiteX1" fmla="*/ 566771 w 680128"/>
                <a:gd name="connsiteY1" fmla="*/ 0 h 6849765"/>
                <a:gd name="connsiteX2" fmla="*/ 680128 w 680128"/>
                <a:gd name="connsiteY2" fmla="*/ 113357 h 6849765"/>
                <a:gd name="connsiteX3" fmla="*/ 680128 w 680128"/>
                <a:gd name="connsiteY3" fmla="*/ 6849765 h 6849765"/>
                <a:gd name="connsiteX4" fmla="*/ 680128 w 680128"/>
                <a:gd name="connsiteY4" fmla="*/ 6849765 h 6849765"/>
                <a:gd name="connsiteX5" fmla="*/ 0 w 680128"/>
                <a:gd name="connsiteY5" fmla="*/ 6849765 h 6849765"/>
                <a:gd name="connsiteX6" fmla="*/ 0 w 680128"/>
                <a:gd name="connsiteY6" fmla="*/ 6849765 h 6849765"/>
                <a:gd name="connsiteX7" fmla="*/ 0 w 680128"/>
                <a:gd name="connsiteY7" fmla="*/ 113357 h 6849765"/>
                <a:gd name="connsiteX8" fmla="*/ 113357 w 680128"/>
                <a:gd name="connsiteY8" fmla="*/ 0 h 6849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0128" h="6849765">
                  <a:moveTo>
                    <a:pt x="680128" y="1141654"/>
                  </a:moveTo>
                  <a:lnTo>
                    <a:pt x="680128" y="5708111"/>
                  </a:lnTo>
                  <a:cubicBezTo>
                    <a:pt x="680128" y="6338623"/>
                    <a:pt x="675089" y="6849760"/>
                    <a:pt x="668872" y="6849760"/>
                  </a:cubicBezTo>
                  <a:lnTo>
                    <a:pt x="0" y="6849760"/>
                  </a:lnTo>
                  <a:lnTo>
                    <a:pt x="0" y="6849760"/>
                  </a:lnTo>
                  <a:lnTo>
                    <a:pt x="0" y="5"/>
                  </a:lnTo>
                  <a:lnTo>
                    <a:pt x="0" y="5"/>
                  </a:lnTo>
                  <a:lnTo>
                    <a:pt x="668872" y="5"/>
                  </a:lnTo>
                  <a:cubicBezTo>
                    <a:pt x="675089" y="5"/>
                    <a:pt x="680128" y="511142"/>
                    <a:pt x="680128" y="1141654"/>
                  </a:cubicBez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57026" rIns="280851" bIns="157027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800" kern="1200" dirty="0">
                  <a:cs typeface="Arial"/>
                </a:rPr>
                <a:t>Interpret the data in the framework of the literature (i.e., </a:t>
              </a:r>
              <a:r>
                <a:rPr lang="en-US" sz="1800" i="1" kern="1200" dirty="0">
                  <a:cs typeface="Arial"/>
                </a:rPr>
                <a:t>what does it mean?</a:t>
              </a:r>
              <a:r>
                <a:rPr lang="en-US" sz="1800" kern="1200" dirty="0">
                  <a:cs typeface="Arial"/>
                </a:rPr>
                <a:t>)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800" kern="1200" dirty="0">
                  <a:cs typeface="Arial"/>
                </a:rPr>
                <a:t>Provide summary of findings and implications for further research</a:t>
              </a: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B49DF496-F726-B0D8-6E1D-66146BD95B2F}"/>
                </a:ext>
              </a:extLst>
            </p:cNvPr>
            <p:cNvSpPr/>
            <p:nvPr/>
          </p:nvSpPr>
          <p:spPr>
            <a:xfrm>
              <a:off x="946484" y="3378347"/>
              <a:ext cx="3112169" cy="850160"/>
            </a:xfrm>
            <a:custGeom>
              <a:avLst/>
              <a:gdLst>
                <a:gd name="connsiteX0" fmla="*/ 0 w 3852992"/>
                <a:gd name="connsiteY0" fmla="*/ 141696 h 850160"/>
                <a:gd name="connsiteX1" fmla="*/ 141696 w 3852992"/>
                <a:gd name="connsiteY1" fmla="*/ 0 h 850160"/>
                <a:gd name="connsiteX2" fmla="*/ 3711296 w 3852992"/>
                <a:gd name="connsiteY2" fmla="*/ 0 h 850160"/>
                <a:gd name="connsiteX3" fmla="*/ 3852992 w 3852992"/>
                <a:gd name="connsiteY3" fmla="*/ 141696 h 850160"/>
                <a:gd name="connsiteX4" fmla="*/ 3852992 w 3852992"/>
                <a:gd name="connsiteY4" fmla="*/ 708464 h 850160"/>
                <a:gd name="connsiteX5" fmla="*/ 3711296 w 3852992"/>
                <a:gd name="connsiteY5" fmla="*/ 850160 h 850160"/>
                <a:gd name="connsiteX6" fmla="*/ 141696 w 3852992"/>
                <a:gd name="connsiteY6" fmla="*/ 850160 h 850160"/>
                <a:gd name="connsiteX7" fmla="*/ 0 w 3852992"/>
                <a:gd name="connsiteY7" fmla="*/ 708464 h 850160"/>
                <a:gd name="connsiteX8" fmla="*/ 0 w 3852992"/>
                <a:gd name="connsiteY8" fmla="*/ 141696 h 850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52992" h="850160">
                  <a:moveTo>
                    <a:pt x="0" y="141696"/>
                  </a:moveTo>
                  <a:cubicBezTo>
                    <a:pt x="0" y="63439"/>
                    <a:pt x="63439" y="0"/>
                    <a:pt x="141696" y="0"/>
                  </a:cubicBezTo>
                  <a:lnTo>
                    <a:pt x="3711296" y="0"/>
                  </a:lnTo>
                  <a:cubicBezTo>
                    <a:pt x="3789553" y="0"/>
                    <a:pt x="3852992" y="63439"/>
                    <a:pt x="3852992" y="141696"/>
                  </a:cubicBezTo>
                  <a:lnTo>
                    <a:pt x="3852992" y="708464"/>
                  </a:lnTo>
                  <a:cubicBezTo>
                    <a:pt x="3852992" y="786721"/>
                    <a:pt x="3789553" y="850160"/>
                    <a:pt x="3711296" y="850160"/>
                  </a:cubicBezTo>
                  <a:lnTo>
                    <a:pt x="141696" y="850160"/>
                  </a:lnTo>
                  <a:cubicBezTo>
                    <a:pt x="63439" y="850160"/>
                    <a:pt x="0" y="786721"/>
                    <a:pt x="0" y="708464"/>
                  </a:cubicBezTo>
                  <a:lnTo>
                    <a:pt x="0" y="141696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321" tIns="83411" rIns="125321" bIns="83411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>
                  <a:cs typeface="Arial"/>
                </a:rPr>
                <a:t>DISCUSSION &amp; CONCLUSSION</a:t>
              </a: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AB466004-96FF-5B54-03C8-B7D7EBF6974D}"/>
                </a:ext>
              </a:extLst>
            </p:cNvPr>
            <p:cNvSpPr/>
            <p:nvPr/>
          </p:nvSpPr>
          <p:spPr>
            <a:xfrm>
              <a:off x="4058653" y="4356033"/>
              <a:ext cx="7590589" cy="680129"/>
            </a:xfrm>
            <a:custGeom>
              <a:avLst/>
              <a:gdLst>
                <a:gd name="connsiteX0" fmla="*/ 113357 w 680128"/>
                <a:gd name="connsiteY0" fmla="*/ 0 h 6849765"/>
                <a:gd name="connsiteX1" fmla="*/ 566771 w 680128"/>
                <a:gd name="connsiteY1" fmla="*/ 0 h 6849765"/>
                <a:gd name="connsiteX2" fmla="*/ 680128 w 680128"/>
                <a:gd name="connsiteY2" fmla="*/ 113357 h 6849765"/>
                <a:gd name="connsiteX3" fmla="*/ 680128 w 680128"/>
                <a:gd name="connsiteY3" fmla="*/ 6849765 h 6849765"/>
                <a:gd name="connsiteX4" fmla="*/ 680128 w 680128"/>
                <a:gd name="connsiteY4" fmla="*/ 6849765 h 6849765"/>
                <a:gd name="connsiteX5" fmla="*/ 0 w 680128"/>
                <a:gd name="connsiteY5" fmla="*/ 6849765 h 6849765"/>
                <a:gd name="connsiteX6" fmla="*/ 0 w 680128"/>
                <a:gd name="connsiteY6" fmla="*/ 6849765 h 6849765"/>
                <a:gd name="connsiteX7" fmla="*/ 0 w 680128"/>
                <a:gd name="connsiteY7" fmla="*/ 113357 h 6849765"/>
                <a:gd name="connsiteX8" fmla="*/ 113357 w 680128"/>
                <a:gd name="connsiteY8" fmla="*/ 0 h 6849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0128" h="6849765">
                  <a:moveTo>
                    <a:pt x="680128" y="1141654"/>
                  </a:moveTo>
                  <a:lnTo>
                    <a:pt x="680128" y="5708111"/>
                  </a:lnTo>
                  <a:cubicBezTo>
                    <a:pt x="680128" y="6338623"/>
                    <a:pt x="675089" y="6849760"/>
                    <a:pt x="668872" y="6849760"/>
                  </a:cubicBezTo>
                  <a:lnTo>
                    <a:pt x="0" y="6849760"/>
                  </a:lnTo>
                  <a:lnTo>
                    <a:pt x="0" y="6849760"/>
                  </a:lnTo>
                  <a:lnTo>
                    <a:pt x="0" y="5"/>
                  </a:lnTo>
                  <a:lnTo>
                    <a:pt x="0" y="5"/>
                  </a:lnTo>
                  <a:lnTo>
                    <a:pt x="668872" y="5"/>
                  </a:lnTo>
                  <a:cubicBezTo>
                    <a:pt x="675089" y="5"/>
                    <a:pt x="680128" y="511142"/>
                    <a:pt x="680128" y="1141654"/>
                  </a:cubicBez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57026" rIns="280851" bIns="157027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800" kern="1200" dirty="0">
                  <a:cs typeface="Arial"/>
                </a:rPr>
                <a:t>Provide reader with required background information and formulate the questions the study addresses</a:t>
              </a: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B159E1C4-A76B-8B64-4CBB-F42F2C15E4D9}"/>
                </a:ext>
              </a:extLst>
            </p:cNvPr>
            <p:cNvSpPr/>
            <p:nvPr/>
          </p:nvSpPr>
          <p:spPr>
            <a:xfrm>
              <a:off x="946484" y="4271016"/>
              <a:ext cx="3112169" cy="850160"/>
            </a:xfrm>
            <a:custGeom>
              <a:avLst/>
              <a:gdLst>
                <a:gd name="connsiteX0" fmla="*/ 0 w 3852992"/>
                <a:gd name="connsiteY0" fmla="*/ 141696 h 850160"/>
                <a:gd name="connsiteX1" fmla="*/ 141696 w 3852992"/>
                <a:gd name="connsiteY1" fmla="*/ 0 h 850160"/>
                <a:gd name="connsiteX2" fmla="*/ 3711296 w 3852992"/>
                <a:gd name="connsiteY2" fmla="*/ 0 h 850160"/>
                <a:gd name="connsiteX3" fmla="*/ 3852992 w 3852992"/>
                <a:gd name="connsiteY3" fmla="*/ 141696 h 850160"/>
                <a:gd name="connsiteX4" fmla="*/ 3852992 w 3852992"/>
                <a:gd name="connsiteY4" fmla="*/ 708464 h 850160"/>
                <a:gd name="connsiteX5" fmla="*/ 3711296 w 3852992"/>
                <a:gd name="connsiteY5" fmla="*/ 850160 h 850160"/>
                <a:gd name="connsiteX6" fmla="*/ 141696 w 3852992"/>
                <a:gd name="connsiteY6" fmla="*/ 850160 h 850160"/>
                <a:gd name="connsiteX7" fmla="*/ 0 w 3852992"/>
                <a:gd name="connsiteY7" fmla="*/ 708464 h 850160"/>
                <a:gd name="connsiteX8" fmla="*/ 0 w 3852992"/>
                <a:gd name="connsiteY8" fmla="*/ 141696 h 850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52992" h="850160">
                  <a:moveTo>
                    <a:pt x="0" y="141696"/>
                  </a:moveTo>
                  <a:cubicBezTo>
                    <a:pt x="0" y="63439"/>
                    <a:pt x="63439" y="0"/>
                    <a:pt x="141696" y="0"/>
                  </a:cubicBezTo>
                  <a:lnTo>
                    <a:pt x="3711296" y="0"/>
                  </a:lnTo>
                  <a:cubicBezTo>
                    <a:pt x="3789553" y="0"/>
                    <a:pt x="3852992" y="63439"/>
                    <a:pt x="3852992" y="141696"/>
                  </a:cubicBezTo>
                  <a:lnTo>
                    <a:pt x="3852992" y="708464"/>
                  </a:lnTo>
                  <a:cubicBezTo>
                    <a:pt x="3852992" y="786721"/>
                    <a:pt x="3789553" y="850160"/>
                    <a:pt x="3711296" y="850160"/>
                  </a:cubicBezTo>
                  <a:lnTo>
                    <a:pt x="141696" y="850160"/>
                  </a:lnTo>
                  <a:cubicBezTo>
                    <a:pt x="63439" y="850160"/>
                    <a:pt x="0" y="786721"/>
                    <a:pt x="0" y="708464"/>
                  </a:cubicBezTo>
                  <a:lnTo>
                    <a:pt x="0" y="141696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321" tIns="83411" rIns="125321" bIns="83411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>
                  <a:cs typeface="Arial"/>
                </a:rPr>
                <a:t>INTRODUCTION</a:t>
              </a: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72F1898-EE4A-C0B4-5C37-FE6EE0D2C1C9}"/>
                </a:ext>
              </a:extLst>
            </p:cNvPr>
            <p:cNvSpPr/>
            <p:nvPr/>
          </p:nvSpPr>
          <p:spPr>
            <a:xfrm>
              <a:off x="4058653" y="5248700"/>
              <a:ext cx="7590589" cy="680129"/>
            </a:xfrm>
            <a:custGeom>
              <a:avLst/>
              <a:gdLst>
                <a:gd name="connsiteX0" fmla="*/ 113357 w 680128"/>
                <a:gd name="connsiteY0" fmla="*/ 0 h 6849765"/>
                <a:gd name="connsiteX1" fmla="*/ 566771 w 680128"/>
                <a:gd name="connsiteY1" fmla="*/ 0 h 6849765"/>
                <a:gd name="connsiteX2" fmla="*/ 680128 w 680128"/>
                <a:gd name="connsiteY2" fmla="*/ 113357 h 6849765"/>
                <a:gd name="connsiteX3" fmla="*/ 680128 w 680128"/>
                <a:gd name="connsiteY3" fmla="*/ 6849765 h 6849765"/>
                <a:gd name="connsiteX4" fmla="*/ 680128 w 680128"/>
                <a:gd name="connsiteY4" fmla="*/ 6849765 h 6849765"/>
                <a:gd name="connsiteX5" fmla="*/ 0 w 680128"/>
                <a:gd name="connsiteY5" fmla="*/ 6849765 h 6849765"/>
                <a:gd name="connsiteX6" fmla="*/ 0 w 680128"/>
                <a:gd name="connsiteY6" fmla="*/ 6849765 h 6849765"/>
                <a:gd name="connsiteX7" fmla="*/ 0 w 680128"/>
                <a:gd name="connsiteY7" fmla="*/ 113357 h 6849765"/>
                <a:gd name="connsiteX8" fmla="*/ 113357 w 680128"/>
                <a:gd name="connsiteY8" fmla="*/ 0 h 6849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0128" h="6849765">
                  <a:moveTo>
                    <a:pt x="680128" y="1141654"/>
                  </a:moveTo>
                  <a:lnTo>
                    <a:pt x="680128" y="5708111"/>
                  </a:lnTo>
                  <a:cubicBezTo>
                    <a:pt x="680128" y="6338623"/>
                    <a:pt x="675089" y="6849760"/>
                    <a:pt x="668872" y="6849760"/>
                  </a:cubicBezTo>
                  <a:lnTo>
                    <a:pt x="0" y="6849760"/>
                  </a:lnTo>
                  <a:lnTo>
                    <a:pt x="0" y="6849760"/>
                  </a:lnTo>
                  <a:lnTo>
                    <a:pt x="0" y="5"/>
                  </a:lnTo>
                  <a:lnTo>
                    <a:pt x="0" y="5"/>
                  </a:lnTo>
                  <a:lnTo>
                    <a:pt x="668872" y="5"/>
                  </a:lnTo>
                  <a:cubicBezTo>
                    <a:pt x="675089" y="5"/>
                    <a:pt x="680128" y="511142"/>
                    <a:pt x="680128" y="1141654"/>
                  </a:cubicBez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57027" rIns="280851" bIns="157026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800" kern="1200" dirty="0">
                  <a:cs typeface="Arial"/>
                </a:rPr>
                <a:t>Centers around the results and aims to convince potential readers to actually read the article. Typically, no references in the abstract</a:t>
              </a: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EE2F3202-B11B-EB4A-3856-4733886226B0}"/>
                </a:ext>
              </a:extLst>
            </p:cNvPr>
            <p:cNvSpPr/>
            <p:nvPr/>
          </p:nvSpPr>
          <p:spPr>
            <a:xfrm>
              <a:off x="946484" y="5163684"/>
              <a:ext cx="3112169" cy="850160"/>
            </a:xfrm>
            <a:custGeom>
              <a:avLst/>
              <a:gdLst>
                <a:gd name="connsiteX0" fmla="*/ 0 w 3852992"/>
                <a:gd name="connsiteY0" fmla="*/ 141696 h 850160"/>
                <a:gd name="connsiteX1" fmla="*/ 141696 w 3852992"/>
                <a:gd name="connsiteY1" fmla="*/ 0 h 850160"/>
                <a:gd name="connsiteX2" fmla="*/ 3711296 w 3852992"/>
                <a:gd name="connsiteY2" fmla="*/ 0 h 850160"/>
                <a:gd name="connsiteX3" fmla="*/ 3852992 w 3852992"/>
                <a:gd name="connsiteY3" fmla="*/ 141696 h 850160"/>
                <a:gd name="connsiteX4" fmla="*/ 3852992 w 3852992"/>
                <a:gd name="connsiteY4" fmla="*/ 708464 h 850160"/>
                <a:gd name="connsiteX5" fmla="*/ 3711296 w 3852992"/>
                <a:gd name="connsiteY5" fmla="*/ 850160 h 850160"/>
                <a:gd name="connsiteX6" fmla="*/ 141696 w 3852992"/>
                <a:gd name="connsiteY6" fmla="*/ 850160 h 850160"/>
                <a:gd name="connsiteX7" fmla="*/ 0 w 3852992"/>
                <a:gd name="connsiteY7" fmla="*/ 708464 h 850160"/>
                <a:gd name="connsiteX8" fmla="*/ 0 w 3852992"/>
                <a:gd name="connsiteY8" fmla="*/ 141696 h 850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52992" h="850160">
                  <a:moveTo>
                    <a:pt x="0" y="141696"/>
                  </a:moveTo>
                  <a:cubicBezTo>
                    <a:pt x="0" y="63439"/>
                    <a:pt x="63439" y="0"/>
                    <a:pt x="141696" y="0"/>
                  </a:cubicBezTo>
                  <a:lnTo>
                    <a:pt x="3711296" y="0"/>
                  </a:lnTo>
                  <a:cubicBezTo>
                    <a:pt x="3789553" y="0"/>
                    <a:pt x="3852992" y="63439"/>
                    <a:pt x="3852992" y="141696"/>
                  </a:cubicBezTo>
                  <a:lnTo>
                    <a:pt x="3852992" y="708464"/>
                  </a:lnTo>
                  <a:cubicBezTo>
                    <a:pt x="3852992" y="786721"/>
                    <a:pt x="3789553" y="850160"/>
                    <a:pt x="3711296" y="850160"/>
                  </a:cubicBezTo>
                  <a:lnTo>
                    <a:pt x="141696" y="850160"/>
                  </a:lnTo>
                  <a:cubicBezTo>
                    <a:pt x="63439" y="850160"/>
                    <a:pt x="0" y="786721"/>
                    <a:pt x="0" y="708464"/>
                  </a:cubicBezTo>
                  <a:lnTo>
                    <a:pt x="0" y="141696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321" tIns="83411" rIns="125321" bIns="83411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>
                  <a:cs typeface="Arial"/>
                </a:rPr>
                <a:t>TITLE &amp; ABSTRACT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075EED3-8AE4-B395-B62E-24C4C248AD89}"/>
              </a:ext>
            </a:extLst>
          </p:cNvPr>
          <p:cNvSpPr txBox="1"/>
          <p:nvPr/>
        </p:nvSpPr>
        <p:spPr>
          <a:xfrm>
            <a:off x="802106" y="3157213"/>
            <a:ext cx="11133220" cy="153888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b="1" dirty="0"/>
              <a:t>References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cs typeface="Arial"/>
              </a:rPr>
              <a:t>Those references selected at this stage are to be directly related to your results; The more general references for an Introduction can be selected later.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212121"/>
                </a:solidFill>
                <a:effectLst/>
              </a:rPr>
              <a:t>Some prefer to insert references while writing a section, using a reference manager that is integrated in the MS Word processor (we will cover this later).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010718-9E30-0C64-1B32-F2B64A3EDD4F}"/>
              </a:ext>
            </a:extLst>
          </p:cNvPr>
          <p:cNvSpPr txBox="1"/>
          <p:nvPr/>
        </p:nvSpPr>
        <p:spPr>
          <a:xfrm>
            <a:off x="10170823" y="5917853"/>
            <a:ext cx="2149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ter Kuile, 2024</a:t>
            </a:r>
          </a:p>
        </p:txBody>
      </p:sp>
    </p:spTree>
    <p:extLst>
      <p:ext uri="{BB962C8B-B14F-4D97-AF65-F5344CB8AC3E}">
        <p14:creationId xmlns:p14="http://schemas.microsoft.com/office/powerpoint/2010/main" val="146119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1F8D8-3D53-C429-27D8-2EF581803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CC798-4DAF-5B7E-3952-B921E93CD7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31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B0A22-0DBE-F9FA-917B-5B75BA8FD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block (60 min)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D9AB50-5AA2-6D54-CDBD-2D8B7632DF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000" dirty="0"/>
              <a:t>Working individually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3000" b="1" dirty="0"/>
              <a:t>Write Research Objectives and Methods section!</a:t>
            </a:r>
          </a:p>
        </p:txBody>
      </p:sp>
    </p:spTree>
    <p:extLst>
      <p:ext uri="{BB962C8B-B14F-4D97-AF65-F5344CB8AC3E}">
        <p14:creationId xmlns:p14="http://schemas.microsoft.com/office/powerpoint/2010/main" val="2047781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F0A86-D2F8-66B6-97F6-56B983550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 &amp; Listen (10 min)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1A20E-A77E-2234-73B2-27A5574A9D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000" dirty="0"/>
              <a:t>1-2 volunteers share their Research Objectives and Methods section!</a:t>
            </a:r>
          </a:p>
        </p:txBody>
      </p:sp>
    </p:spTree>
    <p:extLst>
      <p:ext uri="{BB962C8B-B14F-4D97-AF65-F5344CB8AC3E}">
        <p14:creationId xmlns:p14="http://schemas.microsoft.com/office/powerpoint/2010/main" val="2271649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DFBEF-3337-4268-8A66-2141B7DAF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AE1EF-FA03-4965-B85D-6457221685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lIns="91440" tIns="45720" rIns="91440" bIns="45720" anchor="t"/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Char char="•"/>
            </a:pPr>
            <a:r>
              <a:rPr lang="en-US" sz="2400" dirty="0">
                <a:cs typeface="Arial"/>
              </a:rPr>
              <a:t>How research objectives can and should inform the content of publication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Char char="•"/>
            </a:pPr>
            <a:r>
              <a:rPr lang="en-US" sz="2400" dirty="0">
                <a:cs typeface="Arial"/>
              </a:rPr>
              <a:t>Methods are plans to implement the research design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/>
              <a:buChar char="•"/>
            </a:pPr>
            <a:r>
              <a:rPr lang="en-US" sz="2400" dirty="0">
                <a:cs typeface="Arial"/>
              </a:rPr>
              <a:t>Essential steps to develop a manuscript outline</a:t>
            </a:r>
          </a:p>
        </p:txBody>
      </p:sp>
    </p:spTree>
    <p:extLst>
      <p:ext uri="{BB962C8B-B14F-4D97-AF65-F5344CB8AC3E}">
        <p14:creationId xmlns:p14="http://schemas.microsoft.com/office/powerpoint/2010/main" val="3544771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51DA0-F705-565E-3795-FFF6E2502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/>
                <a:cs typeface="Arial"/>
              </a:rPr>
              <a:t>questions form research 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6DAFC7-C58C-8D9D-C2E7-01FA2AC667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7034" y="2087562"/>
            <a:ext cx="10801351" cy="3776421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+mn-lt"/>
              </a:rPr>
              <a:t>The nature of the question that forms the start of a research objective can vary widely, depending on the type of research.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+mn-lt"/>
              </a:rPr>
              <a:t>A good question is rarely if ever formulated in a vacuum!</a:t>
            </a: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An experienced researcher starts with a solid knowledge of the relevant literature.</a:t>
            </a: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 less experienced researcher (e.g., a student) studies relevant literature to identify “what is known”, “what is not known,” and “what is worth knowing.”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E3A9FF-2C98-117D-B250-19BCC8D7AEF4}"/>
              </a:ext>
            </a:extLst>
          </p:cNvPr>
          <p:cNvSpPr txBox="1"/>
          <p:nvPr/>
        </p:nvSpPr>
        <p:spPr>
          <a:xfrm>
            <a:off x="9936597" y="5586985"/>
            <a:ext cx="2149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ter Kuile, 2024</a:t>
            </a:r>
          </a:p>
        </p:txBody>
      </p:sp>
    </p:spTree>
    <p:extLst>
      <p:ext uri="{BB962C8B-B14F-4D97-AF65-F5344CB8AC3E}">
        <p14:creationId xmlns:p14="http://schemas.microsoft.com/office/powerpoint/2010/main" val="1822674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47850-F753-9ACD-79B1-0EA481CE9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/>
                <a:cs typeface="Arial"/>
              </a:rPr>
              <a:t>Research 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155B-AE1D-B593-B8C0-C01E027452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7309" y="1817176"/>
            <a:ext cx="8961702" cy="4230698"/>
          </a:xfrm>
        </p:spPr>
        <p:txBody>
          <a:bodyPr lIns="91440" tIns="45720" rIns="91440" bIns="45720" anchor="t"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200" dirty="0">
                <a:latin typeface="+mn-lt"/>
                <a:cs typeface="Arial"/>
              </a:rPr>
              <a:t>Describe what your research is trying to achieve and why you are pursuing it.</a:t>
            </a:r>
            <a:endParaRPr lang="en-US" sz="2200" dirty="0">
              <a:latin typeface="+mn-lt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200" dirty="0">
                <a:latin typeface="+mn-lt"/>
                <a:cs typeface="Arial"/>
              </a:rPr>
              <a:t>Typically appears in the Introduction section, at the end of the problem statement. Can be also part of the Methods section.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200" dirty="0">
                <a:latin typeface="+mn-lt"/>
                <a:cs typeface="Arial"/>
              </a:rPr>
              <a:t>Research objectives help to:</a:t>
            </a:r>
            <a:endParaRPr lang="en-US" sz="2200" dirty="0">
              <a:latin typeface="+mn-lt"/>
            </a:endParaRP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200" dirty="0">
                <a:latin typeface="+mn-lt"/>
                <a:cs typeface="Arial"/>
              </a:rPr>
              <a:t>Establish the scope and depth of the project</a:t>
            </a:r>
            <a:endParaRPr lang="en-US" sz="2200" dirty="0">
              <a:latin typeface="+mn-lt"/>
            </a:endParaRP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200" dirty="0">
                <a:latin typeface="+mn-lt"/>
                <a:cs typeface="Arial"/>
              </a:rPr>
              <a:t>Contribute to the research design</a:t>
            </a:r>
            <a:endParaRPr lang="en-US" sz="2200" dirty="0">
              <a:latin typeface="+mn-lt"/>
            </a:endParaRP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200" dirty="0">
                <a:latin typeface="+mn-lt"/>
                <a:cs typeface="Arial"/>
              </a:rPr>
              <a:t>Indicate how the project will contribute to existing knowledge</a:t>
            </a:r>
            <a:endParaRPr lang="en-US" sz="2200" dirty="0"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1E02A7-487F-25C7-2D56-F586CB27BB91}"/>
              </a:ext>
            </a:extLst>
          </p:cNvPr>
          <p:cNvSpPr/>
          <p:nvPr/>
        </p:nvSpPr>
        <p:spPr>
          <a:xfrm>
            <a:off x="9737559" y="1817176"/>
            <a:ext cx="2310063" cy="36495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/>
              <a:t>SMART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/>
              <a:t>S</a:t>
            </a:r>
            <a:r>
              <a:rPr lang="en-US" sz="2000" dirty="0"/>
              <a:t>pecific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/>
              <a:t>M</a:t>
            </a:r>
            <a:r>
              <a:rPr lang="en-US" sz="2000" dirty="0"/>
              <a:t>easurable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/>
              <a:t>A</a:t>
            </a:r>
            <a:r>
              <a:rPr lang="en-US" sz="2000" dirty="0"/>
              <a:t>chievable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/>
              <a:t>R</a:t>
            </a:r>
            <a:r>
              <a:rPr lang="en-US" sz="2000" dirty="0"/>
              <a:t>ealistic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/>
              <a:t>T</a:t>
            </a:r>
            <a:r>
              <a:rPr lang="en-US" sz="2000" dirty="0"/>
              <a:t>ime-bound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915BD2-E29C-A83A-5637-638CB19C6C4C}"/>
              </a:ext>
            </a:extLst>
          </p:cNvPr>
          <p:cNvSpPr txBox="1"/>
          <p:nvPr/>
        </p:nvSpPr>
        <p:spPr>
          <a:xfrm>
            <a:off x="9936597" y="5586985"/>
            <a:ext cx="2149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ter Kuile, 2024</a:t>
            </a:r>
          </a:p>
        </p:txBody>
      </p:sp>
    </p:spTree>
    <p:extLst>
      <p:ext uri="{BB962C8B-B14F-4D97-AF65-F5344CB8AC3E}">
        <p14:creationId xmlns:p14="http://schemas.microsoft.com/office/powerpoint/2010/main" val="242880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F36A5-7E4D-6444-E6F1-810C9E324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ways to do science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B9F5D4AD-8D76-B975-E2AD-4C17C25C24E6}"/>
              </a:ext>
            </a:extLst>
          </p:cNvPr>
          <p:cNvSpPr/>
          <p:nvPr/>
        </p:nvSpPr>
        <p:spPr>
          <a:xfrm>
            <a:off x="1529835" y="1802114"/>
            <a:ext cx="4308452" cy="1928269"/>
          </a:xfrm>
          <a:custGeom>
            <a:avLst/>
            <a:gdLst>
              <a:gd name="connsiteX0" fmla="*/ 0 w 3213782"/>
              <a:gd name="connsiteY0" fmla="*/ 0 h 1928269"/>
              <a:gd name="connsiteX1" fmla="*/ 3213782 w 3213782"/>
              <a:gd name="connsiteY1" fmla="*/ 0 h 1928269"/>
              <a:gd name="connsiteX2" fmla="*/ 3213782 w 3213782"/>
              <a:gd name="connsiteY2" fmla="*/ 1928269 h 1928269"/>
              <a:gd name="connsiteX3" fmla="*/ 0 w 3213782"/>
              <a:gd name="connsiteY3" fmla="*/ 1928269 h 1928269"/>
              <a:gd name="connsiteX4" fmla="*/ 0 w 3213782"/>
              <a:gd name="connsiteY4" fmla="*/ 0 h 192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3782" h="1928269">
                <a:moveTo>
                  <a:pt x="0" y="0"/>
                </a:moveTo>
                <a:lnTo>
                  <a:pt x="3213782" y="0"/>
                </a:lnTo>
                <a:lnTo>
                  <a:pt x="3213782" y="1928269"/>
                </a:lnTo>
                <a:lnTo>
                  <a:pt x="0" y="19282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1. </a:t>
            </a:r>
            <a:r>
              <a:rPr lang="en-US" sz="2400" dirty="0"/>
              <a:t>Having</a:t>
            </a:r>
            <a:r>
              <a:rPr lang="en-US" sz="2400" kern="1200" dirty="0"/>
              <a:t> an “interesting question</a:t>
            </a:r>
            <a:r>
              <a:rPr lang="en-US" sz="2400" dirty="0"/>
              <a:t>,”</a:t>
            </a:r>
            <a:r>
              <a:rPr lang="en-US" sz="2400" kern="1200" dirty="0"/>
              <a:t> supported with techniques &amp; methodology to answer.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06210560-F620-ED51-2218-401BE1CFCD5E}"/>
              </a:ext>
            </a:extLst>
          </p:cNvPr>
          <p:cNvSpPr/>
          <p:nvPr/>
        </p:nvSpPr>
        <p:spPr>
          <a:xfrm>
            <a:off x="6269131" y="1802114"/>
            <a:ext cx="4308452" cy="1928269"/>
          </a:xfrm>
          <a:custGeom>
            <a:avLst/>
            <a:gdLst>
              <a:gd name="connsiteX0" fmla="*/ 0 w 3213782"/>
              <a:gd name="connsiteY0" fmla="*/ 0 h 1928269"/>
              <a:gd name="connsiteX1" fmla="*/ 3213782 w 3213782"/>
              <a:gd name="connsiteY1" fmla="*/ 0 h 1928269"/>
              <a:gd name="connsiteX2" fmla="*/ 3213782 w 3213782"/>
              <a:gd name="connsiteY2" fmla="*/ 1928269 h 1928269"/>
              <a:gd name="connsiteX3" fmla="*/ 0 w 3213782"/>
              <a:gd name="connsiteY3" fmla="*/ 1928269 h 1928269"/>
              <a:gd name="connsiteX4" fmla="*/ 0 w 3213782"/>
              <a:gd name="connsiteY4" fmla="*/ 0 h 192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3782" h="1928269">
                <a:moveTo>
                  <a:pt x="0" y="0"/>
                </a:moveTo>
                <a:lnTo>
                  <a:pt x="3213782" y="0"/>
                </a:lnTo>
                <a:lnTo>
                  <a:pt x="3213782" y="1928269"/>
                </a:lnTo>
                <a:lnTo>
                  <a:pt x="0" y="19282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2. Having “a well-functioning set of techniques and look for problems” to solve by applying them.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BB6213FF-828C-0ECB-0270-00B8EBE3FA31}"/>
              </a:ext>
            </a:extLst>
          </p:cNvPr>
          <p:cNvSpPr/>
          <p:nvPr/>
        </p:nvSpPr>
        <p:spPr>
          <a:xfrm>
            <a:off x="3941774" y="4417138"/>
            <a:ext cx="4308452" cy="1126004"/>
          </a:xfrm>
          <a:custGeom>
            <a:avLst/>
            <a:gdLst>
              <a:gd name="connsiteX0" fmla="*/ 0 w 3213782"/>
              <a:gd name="connsiteY0" fmla="*/ 0 h 1928269"/>
              <a:gd name="connsiteX1" fmla="*/ 3213782 w 3213782"/>
              <a:gd name="connsiteY1" fmla="*/ 0 h 1928269"/>
              <a:gd name="connsiteX2" fmla="*/ 3213782 w 3213782"/>
              <a:gd name="connsiteY2" fmla="*/ 1928269 h 1928269"/>
              <a:gd name="connsiteX3" fmla="*/ 0 w 3213782"/>
              <a:gd name="connsiteY3" fmla="*/ 1928269 h 1928269"/>
              <a:gd name="connsiteX4" fmla="*/ 0 w 3213782"/>
              <a:gd name="connsiteY4" fmla="*/ 0 h 192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3782" h="1928269">
                <a:moveTo>
                  <a:pt x="0" y="0"/>
                </a:moveTo>
                <a:lnTo>
                  <a:pt x="3213782" y="0"/>
                </a:lnTo>
                <a:lnTo>
                  <a:pt x="3213782" y="1928269"/>
                </a:lnTo>
                <a:lnTo>
                  <a:pt x="0" y="19282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/>
              <a:t>Outcome is usually the same.</a:t>
            </a:r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E44EEA92-BB88-BA6B-D179-5422B22DF258}"/>
              </a:ext>
            </a:extLst>
          </p:cNvPr>
          <p:cNvSpPr/>
          <p:nvPr/>
        </p:nvSpPr>
        <p:spPr>
          <a:xfrm>
            <a:off x="4853882" y="3730383"/>
            <a:ext cx="602724" cy="526174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>
            <a:extLst>
              <a:ext uri="{FF2B5EF4-FFF2-40B4-BE49-F238E27FC236}">
                <a16:creationId xmlns:a16="http://schemas.microsoft.com/office/drawing/2014/main" id="{B4A4898D-0965-67C8-2D5B-A30BFE83C7C4}"/>
              </a:ext>
            </a:extLst>
          </p:cNvPr>
          <p:cNvSpPr/>
          <p:nvPr/>
        </p:nvSpPr>
        <p:spPr>
          <a:xfrm>
            <a:off x="6735396" y="3730383"/>
            <a:ext cx="602724" cy="526174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C4EC58-0CFF-ED74-2F13-61358222E348}"/>
              </a:ext>
            </a:extLst>
          </p:cNvPr>
          <p:cNvSpPr txBox="1"/>
          <p:nvPr/>
        </p:nvSpPr>
        <p:spPr>
          <a:xfrm>
            <a:off x="9936597" y="5586985"/>
            <a:ext cx="2149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ter Kuile, 2024</a:t>
            </a:r>
          </a:p>
        </p:txBody>
      </p:sp>
    </p:spTree>
    <p:extLst>
      <p:ext uri="{BB962C8B-B14F-4D97-AF65-F5344CB8AC3E}">
        <p14:creationId xmlns:p14="http://schemas.microsoft.com/office/powerpoint/2010/main" val="1050970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55DE6-FB75-A9EB-7E13-1947CF79F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8171D7-7583-BF9F-3F9B-7E63AE07BD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7034" y="2087562"/>
            <a:ext cx="10801351" cy="3655511"/>
          </a:xfrm>
        </p:spPr>
        <p:txBody>
          <a:bodyPr lIns="91440" tIns="45720" rIns="91440" bIns="45720" anchor="t"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cs typeface="Arial"/>
              </a:rPr>
              <a:t>Research </a:t>
            </a:r>
            <a:r>
              <a:rPr lang="en-US" sz="2400" b="1" dirty="0">
                <a:cs typeface="Arial"/>
              </a:rPr>
              <a:t>design</a:t>
            </a:r>
            <a:r>
              <a:rPr lang="en-US" sz="2400" dirty="0">
                <a:cs typeface="Arial"/>
              </a:rPr>
              <a:t> is a plan to answer your research objectives, while a research </a:t>
            </a:r>
            <a:r>
              <a:rPr lang="en-US" sz="2400" b="1" dirty="0">
                <a:cs typeface="Arial"/>
              </a:rPr>
              <a:t>method</a:t>
            </a:r>
            <a:r>
              <a:rPr lang="en-US" sz="2400" dirty="0">
                <a:cs typeface="Arial"/>
              </a:rPr>
              <a:t> is a strategy used to implement that plan.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cs typeface="Arial"/>
              </a:rPr>
              <a:t>Research design and methods are different but closely related, because good research design ensures that the data you obtain will help you answer your research questions more effectively.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cs typeface="Arial"/>
              </a:rPr>
              <a:t>Therefore, research methods represent a basic process involving an observation, forming a hypothesis, making a prediction, conducting an experiment, and finally analyzing the results.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608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D8FFE-A8BE-6C91-ADCE-2780A03D1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research methods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1F3AB4-FF15-0553-C3B0-F8F51D1A1E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7034" y="1748588"/>
            <a:ext cx="10801351" cy="4115395"/>
          </a:xfrm>
        </p:spPr>
        <p:txBody>
          <a:bodyPr lIns="91440" tIns="45720" rIns="91440" bIns="45720" anchor="t"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+mn-lt"/>
              </a:rPr>
              <a:t>Depends on your research objectives =&gt; What subjects (and who) you want to study.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+mn-lt"/>
              </a:rPr>
              <a:t>Most frequently used methods are: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Qualitative: Observation / Participant Observation, Interviews, Focus Groups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  <a:cs typeface="Arial"/>
              </a:rPr>
              <a:t>Quantitative: Surveys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  <a:cs typeface="Arial"/>
              </a:rPr>
              <a:t>Experiments</a:t>
            </a:r>
            <a:endParaRPr lang="en-US" sz="2400" dirty="0">
              <a:latin typeface="+mn-lt"/>
            </a:endParaRP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Secondary Data Analysis / Archival Study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Mixed Methods (combination of some of the above)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+mn-lt"/>
              </a:rPr>
              <a:t>The data you collect from different methods will differ depending on the method.</a:t>
            </a:r>
          </a:p>
        </p:txBody>
      </p:sp>
    </p:spTree>
    <p:extLst>
      <p:ext uri="{BB962C8B-B14F-4D97-AF65-F5344CB8AC3E}">
        <p14:creationId xmlns:p14="http://schemas.microsoft.com/office/powerpoint/2010/main" val="1090354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DFBEF-3337-4268-8A66-2141B7DAF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/>
                <a:cs typeface="Arial"/>
              </a:rPr>
              <a:t>Creating a story with your 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AE1EF-FA03-4965-B85D-6457221685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43292" y="1713969"/>
            <a:ext cx="10801351" cy="4272918"/>
          </a:xfrm>
        </p:spPr>
        <p:txBody>
          <a:bodyPr lIns="91440" tIns="45720" rIns="91440" bIns="45720" anchor="t"/>
          <a:lstStyle/>
          <a:p>
            <a:r>
              <a:rPr lang="en-US" dirty="0">
                <a:cs typeface="Arial"/>
              </a:rPr>
              <a:t>The experimental set-up should be designed to produce a </a:t>
            </a:r>
            <a:r>
              <a:rPr lang="en-US" u="sng" dirty="0">
                <a:cs typeface="Arial"/>
              </a:rPr>
              <a:t>complete</a:t>
            </a:r>
            <a:r>
              <a:rPr lang="en-US" dirty="0">
                <a:cs typeface="Arial"/>
              </a:rPr>
              <a:t> dataset to answer what </a:t>
            </a:r>
            <a:r>
              <a:rPr lang="en-US" u="sng" dirty="0">
                <a:cs typeface="Arial"/>
              </a:rPr>
              <a:t>you</a:t>
            </a:r>
            <a:r>
              <a:rPr lang="en-US" dirty="0">
                <a:cs typeface="Arial"/>
              </a:rPr>
              <a:t> are looking for.   </a:t>
            </a:r>
            <a:r>
              <a:rPr lang="en-US" u="sng" dirty="0">
                <a:cs typeface="Arial"/>
              </a:rPr>
              <a:t>The final dataset must tell a scientific story!</a:t>
            </a:r>
            <a:endParaRPr lang="en-US" dirty="0">
              <a:cs typeface="Arial"/>
            </a:endParaRPr>
          </a:p>
          <a:p>
            <a:endParaRPr lang="en-US" dirty="0"/>
          </a:p>
          <a:p>
            <a:r>
              <a:rPr lang="en-US" dirty="0">
                <a:cs typeface="Arial"/>
              </a:rPr>
              <a:t>Ensure that within your experimental approach: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>
                <a:cs typeface="Arial"/>
              </a:rPr>
              <a:t>Experiments to be carried out will answer the correct questions.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>
                <a:cs typeface="Arial"/>
              </a:rPr>
              <a:t>No experiments will be performed that don't provide the answers you are looking for.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r>
              <a:rPr lang="en-US" dirty="0">
                <a:cs typeface="Arial"/>
              </a:rPr>
              <a:t>Additionally: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Have a logical line of experiments telling the story in a consistent manner (don’t skip the obvious).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Especially in more complex experiments, inclusion of the right controls is crucial.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Process the outcome of experiments straightaway as the results come in =&gt; subsequent set of experiments can be adjusted based on new insights.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Never bend:  You may actually be making a discovery!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FD1DA5-9D1C-93D9-6A7D-CC5C50A60DA0}"/>
              </a:ext>
            </a:extLst>
          </p:cNvPr>
          <p:cNvSpPr txBox="1"/>
          <p:nvPr/>
        </p:nvSpPr>
        <p:spPr>
          <a:xfrm>
            <a:off x="9936597" y="5586985"/>
            <a:ext cx="2149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ter Kuile, 2024</a:t>
            </a:r>
          </a:p>
        </p:txBody>
      </p:sp>
    </p:spTree>
    <p:extLst>
      <p:ext uri="{BB962C8B-B14F-4D97-AF65-F5344CB8AC3E}">
        <p14:creationId xmlns:p14="http://schemas.microsoft.com/office/powerpoint/2010/main" val="93593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DFBEF-3337-4268-8A66-2141B7DAF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/>
                <a:cs typeface="Arial"/>
              </a:rPr>
              <a:t>Outline Start with the results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AE1EF-FA03-4965-B85D-6457221685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4611" y="2087563"/>
            <a:ext cx="10010274" cy="3291840"/>
          </a:xfrm>
        </p:spPr>
        <p:txBody>
          <a:bodyPr lIns="91440" tIns="45720" rIns="91440" bIns="45720" anchor="t"/>
          <a:lstStyle/>
          <a:p>
            <a:pPr marL="342900" indent="-342900">
              <a:spcBef>
                <a:spcPts val="1800"/>
              </a:spcBef>
              <a:spcAft>
                <a:spcPts val="1800"/>
              </a:spcAft>
              <a:buChar char="•"/>
            </a:pPr>
            <a:r>
              <a:rPr lang="en-US" sz="2400" dirty="0">
                <a:cs typeface="Arial"/>
              </a:rPr>
              <a:t>Writing a manuscript starts with making an outline of the </a:t>
            </a:r>
            <a:r>
              <a:rPr lang="en-US" sz="2400" u="sng" dirty="0">
                <a:cs typeface="Arial"/>
              </a:rPr>
              <a:t>RESULTS</a:t>
            </a:r>
            <a:r>
              <a:rPr lang="en-US" sz="2400" dirty="0">
                <a:cs typeface="Arial"/>
              </a:rPr>
              <a:t> section, by putting the </a:t>
            </a:r>
            <a:r>
              <a:rPr lang="en-US" sz="2400" u="sng" dirty="0">
                <a:cs typeface="Arial"/>
              </a:rPr>
              <a:t>graphs and tables</a:t>
            </a:r>
            <a:r>
              <a:rPr lang="en-US" sz="2400" dirty="0">
                <a:cs typeface="Arial"/>
              </a:rPr>
              <a:t> in the correct order and making a few notes on what to write about them.</a:t>
            </a:r>
          </a:p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en-US" sz="2000" i="1" dirty="0">
                <a:cs typeface="Arial"/>
              </a:rPr>
              <a:t>We will return to this in more depth during our afternoon session, "Telling the Story: Ways to Present Results."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A7019-0C53-EB5B-6C1E-982B25A9EA75}"/>
              </a:ext>
            </a:extLst>
          </p:cNvPr>
          <p:cNvSpPr txBox="1"/>
          <p:nvPr/>
        </p:nvSpPr>
        <p:spPr>
          <a:xfrm>
            <a:off x="9936597" y="5586985"/>
            <a:ext cx="2149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ter Kuile, 2024</a:t>
            </a:r>
          </a:p>
        </p:txBody>
      </p:sp>
    </p:spTree>
    <p:extLst>
      <p:ext uri="{BB962C8B-B14F-4D97-AF65-F5344CB8AC3E}">
        <p14:creationId xmlns:p14="http://schemas.microsoft.com/office/powerpoint/2010/main" val="389692554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Closing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2A81EE5CB09F40A7B9F58E9EF27807" ma:contentTypeVersion="13" ma:contentTypeDescription="Create a new document." ma:contentTypeScope="" ma:versionID="0fcda66826a92cb69eb3d8dd19e90695">
  <xsd:schema xmlns:xsd="http://www.w3.org/2001/XMLSchema" xmlns:xs="http://www.w3.org/2001/XMLSchema" xmlns:p="http://schemas.microsoft.com/office/2006/metadata/properties" xmlns:ns2="361b3b28-d0d1-4ef7-b1c3-ec44b5456104" xmlns:ns3="6cf162d2-e41b-4ca0-99ce-78a84012f953" targetNamespace="http://schemas.microsoft.com/office/2006/metadata/properties" ma:root="true" ma:fieldsID="0f606a275267ab2aa1aac68b87e49fa3" ns2:_="" ns3:_="">
    <xsd:import namespace="361b3b28-d0d1-4ef7-b1c3-ec44b5456104"/>
    <xsd:import namespace="6cf162d2-e41b-4ca0-99ce-78a84012f9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1b3b28-d0d1-4ef7-b1c3-ec44b54561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fa0c477a-f09e-4137-8c49-77869fdcca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f162d2-e41b-4ca0-99ce-78a84012f953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9528e41-d9c5-4644-8f80-8367a6bf189d}" ma:internalName="TaxCatchAll" ma:showField="CatchAllData" ma:web="6cf162d2-e41b-4ca0-99ce-78a84012f9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61b3b28-d0d1-4ef7-b1c3-ec44b5456104">
      <Terms xmlns="http://schemas.microsoft.com/office/infopath/2007/PartnerControls"/>
    </lcf76f155ced4ddcb4097134ff3c332f>
    <TaxCatchAll xmlns="6cf162d2-e41b-4ca0-99ce-78a84012f953" xsi:nil="true"/>
  </documentManagement>
</p:properties>
</file>

<file path=customXml/itemProps1.xml><?xml version="1.0" encoding="utf-8"?>
<ds:datastoreItem xmlns:ds="http://schemas.openxmlformats.org/officeDocument/2006/customXml" ds:itemID="{38346927-BD8A-44D6-9CE8-1376FB1CE3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1b3b28-d0d1-4ef7-b1c3-ec44b5456104"/>
    <ds:schemaRef ds:uri="6cf162d2-e41b-4ca0-99ce-78a84012f9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9A92F9C-931E-4EF5-83B1-D237019A06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BEC582-9393-41AE-8057-68B6D767470C}">
  <ds:schemaRefs>
    <ds:schemaRef ds:uri="http://purl.org/dc/elements/1.1/"/>
    <ds:schemaRef ds:uri="http://schemas.microsoft.com/office/2006/documentManagement/types"/>
    <ds:schemaRef ds:uri="3924e43b-ab35-4ca7-9297-ce8abea5a429"/>
    <ds:schemaRef ds:uri="http://purl.org/dc/dcmitype/"/>
    <ds:schemaRef ds:uri="75826b5d-971e-4109-a7c4-5eab32823b38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361b3b28-d0d1-4ef7-b1c3-ec44b5456104"/>
    <ds:schemaRef ds:uri="6cf162d2-e41b-4ca0-99ce-78a84012f95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937</Words>
  <Application>Microsoft Macintosh PowerPoint</Application>
  <PresentationFormat>Widescreen</PresentationFormat>
  <Paragraphs>102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Aptos</vt:lpstr>
      <vt:lpstr>Arial</vt:lpstr>
      <vt:lpstr>Calibri</vt:lpstr>
      <vt:lpstr>Courier New</vt:lpstr>
      <vt:lpstr>Gill Sans MT</vt:lpstr>
      <vt:lpstr>Wingdings</vt:lpstr>
      <vt:lpstr>Title Slide</vt:lpstr>
      <vt:lpstr>Content Slides</vt:lpstr>
      <vt:lpstr>Feed the Future-only branded blank</vt:lpstr>
      <vt:lpstr>1_Feed the Future-only branded blank</vt:lpstr>
      <vt:lpstr>Closing Slides</vt:lpstr>
      <vt:lpstr>PowerPoint Presentation</vt:lpstr>
      <vt:lpstr>Outline</vt:lpstr>
      <vt:lpstr>questions form research objectives</vt:lpstr>
      <vt:lpstr>Research objectives</vt:lpstr>
      <vt:lpstr>Two ways to do science</vt:lpstr>
      <vt:lpstr>Methods</vt:lpstr>
      <vt:lpstr>CHOOSING research methods</vt:lpstr>
      <vt:lpstr>Creating a story with your objectives</vt:lpstr>
      <vt:lpstr>Outline Start with the results</vt:lpstr>
      <vt:lpstr>Recommended order of writing</vt:lpstr>
      <vt:lpstr>Questions</vt:lpstr>
      <vt:lpstr>Writing block (60 min)</vt:lpstr>
      <vt:lpstr>Share &amp; Listen (10 min)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Bohn,Andrea B</dc:creator>
  <cp:lastModifiedBy>Ludgate,Nargiza</cp:lastModifiedBy>
  <cp:revision>195</cp:revision>
  <dcterms:created xsi:type="dcterms:W3CDTF">2020-08-12T18:37:35Z</dcterms:created>
  <dcterms:modified xsi:type="dcterms:W3CDTF">2024-11-13T19:57:26Z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0x010100482A81EE5CB09F40A7B9F58E9EF27807</vt:lpwstr>
  </property>
  <property fmtid="{D5CDD505-2E9C-101B-9397-08002B2CF9AE}" pid="3" name="MediaServiceImageTags">
    <vt:lpwstr/>
  </property>
</Properties>
</file>